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xls" ContentType="application/vnd.ms-exce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68" r:id="rId12"/>
    <p:sldId id="328" r:id="rId13"/>
    <p:sldId id="329" r:id="rId14"/>
    <p:sldId id="266" r:id="rId15"/>
    <p:sldId id="269" r:id="rId16"/>
    <p:sldId id="270" r:id="rId17"/>
    <p:sldId id="279" r:id="rId18"/>
    <p:sldId id="369" r:id="rId19"/>
    <p:sldId id="330" r:id="rId20"/>
    <p:sldId id="331" r:id="rId21"/>
    <p:sldId id="288" r:id="rId22"/>
    <p:sldId id="289" r:id="rId23"/>
    <p:sldId id="290" r:id="rId24"/>
    <p:sldId id="292" r:id="rId25"/>
    <p:sldId id="293" r:id="rId26"/>
    <p:sldId id="294" r:id="rId27"/>
    <p:sldId id="297" r:id="rId28"/>
    <p:sldId id="346" r:id="rId29"/>
    <p:sldId id="347" r:id="rId30"/>
    <p:sldId id="348" r:id="rId31"/>
    <p:sldId id="349" r:id="rId32"/>
    <p:sldId id="350" r:id="rId33"/>
    <p:sldId id="351" r:id="rId34"/>
    <p:sldId id="352" r:id="rId35"/>
    <p:sldId id="357" r:id="rId36"/>
    <p:sldId id="332" r:id="rId37"/>
    <p:sldId id="333" r:id="rId38"/>
    <p:sldId id="344" r:id="rId39"/>
    <p:sldId id="334" r:id="rId40"/>
    <p:sldId id="335" r:id="rId41"/>
    <p:sldId id="336" r:id="rId42"/>
    <p:sldId id="339" r:id="rId43"/>
    <p:sldId id="340" r:id="rId44"/>
    <p:sldId id="337" r:id="rId45"/>
    <p:sldId id="338" r:id="rId46"/>
    <p:sldId id="341" r:id="rId47"/>
    <p:sldId id="358" r:id="rId48"/>
    <p:sldId id="359" r:id="rId49"/>
    <p:sldId id="342" r:id="rId50"/>
    <p:sldId id="365" r:id="rId51"/>
    <p:sldId id="343" r:id="rId52"/>
    <p:sldId id="360" r:id="rId53"/>
    <p:sldId id="345" r:id="rId54"/>
    <p:sldId id="364" r:id="rId55"/>
    <p:sldId id="361" r:id="rId56"/>
    <p:sldId id="362" r:id="rId57"/>
    <p:sldId id="363" r:id="rId58"/>
    <p:sldId id="366" r:id="rId59"/>
    <p:sldId id="353" r:id="rId60"/>
    <p:sldId id="354" r:id="rId61"/>
    <p:sldId id="355" r:id="rId62"/>
    <p:sldId id="307" r:id="rId63"/>
    <p:sldId id="309" r:id="rId64"/>
    <p:sldId id="310" r:id="rId65"/>
    <p:sldId id="311" r:id="rId66"/>
    <p:sldId id="312" r:id="rId67"/>
    <p:sldId id="326" r:id="rId68"/>
    <p:sldId id="325" r:id="rId69"/>
    <p:sldId id="356" r:id="rId70"/>
    <p:sldId id="367" r:id="rId7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8" autoAdjust="0"/>
    <p:restoredTop sz="94660"/>
  </p:normalViewPr>
  <p:slideViewPr>
    <p:cSldViewPr>
      <p:cViewPr>
        <p:scale>
          <a:sx n="69" d="100"/>
          <a:sy n="69" d="100"/>
        </p:scale>
        <p:origin x="-498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52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8E11A1-E2BF-4EED-88C2-3A26D9CAA2BB}" type="datetimeFigureOut">
              <a:rPr kumimoji="1" lang="ja-JP" altLang="en-US" smtClean="0"/>
              <a:pPr/>
              <a:t>2010/10/25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27B24-C6EB-46C1-8641-C85ECB610ABD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8909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EA0A26-D1CD-46CE-8799-AC27A4B02A94}" type="slidenum">
              <a:rPr lang="en-US" altLang="ja-JP" smtClean="0"/>
              <a:pPr/>
              <a:t>17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860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771506-2E69-4C42-A7A2-BCB36017ED7E}" type="slidenum">
              <a:rPr lang="en-US" altLang="ja-JP" smtClean="0"/>
              <a:pPr/>
              <a:t>45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915E53-E921-431B-9CEF-21CE5AAC8B48}" type="slidenum">
              <a:rPr lang="en-US" altLang="ja-JP" smtClean="0"/>
              <a:pPr/>
              <a:t>47</a:t>
            </a:fld>
            <a:endParaRPr lang="en-US" altLang="ja-JP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ja-JP" altLang="ja-JP" smtClean="0">
              <a:ea typeface="Osaka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1044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DC3281-5205-45C6-BFDB-81DB21D004C5}" type="slidenum">
              <a:rPr lang="en-US" altLang="ja-JP" smtClean="0"/>
              <a:pPr/>
              <a:t>48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547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10547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74F8B8-0A7B-46C3-A49F-0C4A949A64F9}" type="slidenum">
              <a:rPr lang="en-US" altLang="ja-JP" smtClean="0"/>
              <a:pPr/>
              <a:t>50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10752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84EF5-5991-42ED-8B92-E6A63AD9A8A3}" type="slidenum">
              <a:rPr lang="en-US" altLang="ja-JP" smtClean="0"/>
              <a:pPr/>
              <a:t>51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9421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92C74-095B-4793-BF5F-3E0F9FF80E7C}" type="slidenum">
              <a:rPr lang="en-US" altLang="ja-JP" smtClean="0"/>
              <a:pPr/>
              <a:t>53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1065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D73C74-2805-46A2-9B4D-6E25B49B7942}" type="slidenum">
              <a:rPr lang="en-US" altLang="ja-JP" smtClean="0"/>
              <a:pPr/>
              <a:t>54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10854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76E147-8F21-4385-880C-20C0AA1BAF11}" type="slidenum">
              <a:rPr lang="en-US" altLang="ja-JP" smtClean="0"/>
              <a:pPr/>
              <a:t>55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957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10957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57CF30-5491-4112-A321-571688D81967}" type="slidenum">
              <a:rPr lang="en-US" altLang="ja-JP" smtClean="0"/>
              <a:pPr/>
              <a:t>56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1105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1AE9B1-6359-43C1-B962-2AEA42A4C7F1}" type="slidenum">
              <a:rPr lang="en-US" altLang="ja-JP" smtClean="0"/>
              <a:pPr/>
              <a:t>57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675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DE643A-E995-4B63-AADC-9CB68AEF799F}" type="slidenum">
              <a:rPr lang="ja-JP" altLang="en-US" smtClean="0"/>
              <a:pPr/>
              <a:t>18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10138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413E13-F63F-4983-A5F1-EB36269DD023}" type="slidenum">
              <a:rPr lang="en-US" altLang="ja-JP" smtClean="0"/>
              <a:pPr/>
              <a:t>58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9626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7E541C-4F00-4172-9A71-E32D6CAD6E6C}" type="slidenum">
              <a:rPr lang="en-US" altLang="ja-JP" smtClean="0"/>
              <a:pPr/>
              <a:t>63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97284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2394A2-4450-4A70-82E2-94E3D6156583}" type="slidenum">
              <a:rPr lang="en-US" altLang="ja-JP" smtClean="0"/>
              <a:pPr/>
              <a:t>64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9830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AC4E403-0BB1-4234-979F-6F707032B6C1}" type="slidenum">
              <a:rPr lang="en-US" altLang="ja-JP" smtClean="0"/>
              <a:pPr/>
              <a:t>65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9933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AF58FF-D882-4967-B70B-CBF1A633B2E6}" type="slidenum">
              <a:rPr lang="en-US" altLang="ja-JP" smtClean="0"/>
              <a:pPr/>
              <a:t>66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5A74B-0EA2-4F7C-A09D-4C839313F14E}" type="slidenum">
              <a:rPr lang="en-GB" altLang="ja-JP"/>
              <a:pPr/>
              <a:t>67</a:t>
            </a:fld>
            <a:endParaRPr lang="en-GB" altLang="ja-JP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smtClean="0"/>
          </a:p>
        </p:txBody>
      </p:sp>
      <p:sp>
        <p:nvSpPr>
          <p:cNvPr id="7782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9F5B36-EF11-4568-907A-19E0D0FEB917}" type="slidenum">
              <a:rPr lang="en-US" altLang="ja-JP" smtClean="0"/>
              <a:pPr/>
              <a:t>68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7B24-C6EB-46C1-8641-C85ECB610ABD}" type="slidenum">
              <a:rPr kumimoji="1" lang="ja-JP" altLang="en-US" smtClean="0"/>
              <a:pPr/>
              <a:t>26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D27B24-C6EB-46C1-8641-C85ECB610ABD}" type="slidenum">
              <a:rPr kumimoji="1" lang="ja-JP" altLang="en-US" smtClean="0"/>
              <a:pPr/>
              <a:t>30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2E61C-A3BE-4375-8E6F-F9870FDB8A1E}" type="slidenum">
              <a:rPr lang="en-US" altLang="ja-JP" smtClean="0"/>
              <a:pPr/>
              <a:t>36</a:t>
            </a:fld>
            <a:endParaRPr lang="en-US" altLang="ja-JP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0D9217-F0A0-466D-A830-B4C063ED1678}" type="slidenum">
              <a:rPr lang="en-US" altLang="ja-JP" smtClean="0"/>
              <a:pPr/>
              <a:t>37</a:t>
            </a:fld>
            <a:endParaRPr lang="en-US" altLang="ja-JP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15D4F8-A10D-4568-B583-0BDF43E7E59B}" type="slidenum">
              <a:rPr lang="en-US" altLang="ja-JP" smtClean="0"/>
              <a:pPr/>
              <a:t>40</a:t>
            </a:fld>
            <a:endParaRPr lang="en-US" altLang="ja-JP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4D14C5-F2CA-4126-B0E8-0E3F24911739}" type="slidenum">
              <a:rPr lang="en-US" altLang="ja-JP" smtClean="0"/>
              <a:pPr/>
              <a:t>42</a:t>
            </a:fld>
            <a:endParaRPr lang="en-US" altLang="ja-JP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en-US" smtClean="0"/>
          </a:p>
        </p:txBody>
      </p:sp>
      <p:sp>
        <p:nvSpPr>
          <p:cNvPr id="849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B18A0A-D2A2-4D56-8E1C-C152F6DCAD9E}" type="slidenum">
              <a:rPr lang="en-US" altLang="ja-JP" smtClean="0"/>
              <a:pPr/>
              <a:t>44</a:t>
            </a:fld>
            <a:endParaRPr lang="en-US" altLang="ja-JP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タイトルと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表プレースホルダ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ja-JP" altLang="en-US" noProof="0" smtClean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smtClean="0"/>
              <a:t>FFAG School@KURRI</a:t>
            </a:r>
            <a:endParaRPr lang="en-US" altLang="ja-JP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76E86-616D-4A28-9969-79C5843327E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B9541-2343-41EC-931D-617FB5F9E6A3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40.jpeg"/><Relationship Id="rId10" Type="http://schemas.openxmlformats.org/officeDocument/2006/relationships/image" Target="../media/image44.jpeg"/><Relationship Id="rId4" Type="http://schemas.openxmlformats.org/officeDocument/2006/relationships/image" Target="../media/image39.jpeg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5.bin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image" Target="../media/image61.jpe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3.bin"/><Relationship Id="rId5" Type="http://schemas.openxmlformats.org/officeDocument/2006/relationships/oleObject" Target="../embeddings/oleObject12.bin"/><Relationship Id="rId4" Type="http://schemas.openxmlformats.org/officeDocument/2006/relationships/oleObject" Target="../embeddings/oleObject1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7.jpeg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8.bin"/><Relationship Id="rId11" Type="http://schemas.openxmlformats.org/officeDocument/2006/relationships/oleObject" Target="../embeddings/oleObject20.bin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70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8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Microsoft_Office_Excel_97-2003_______1.xls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772400" cy="1470025"/>
          </a:xfrm>
        </p:spPr>
        <p:txBody>
          <a:bodyPr/>
          <a:lstStyle/>
          <a:p>
            <a:r>
              <a:rPr kumimoji="1" lang="en-US" altLang="ja-JP" dirty="0" smtClean="0"/>
              <a:t>RF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smtClean="0"/>
              <a:t>C. </a:t>
            </a:r>
            <a:r>
              <a:rPr lang="en-US" altLang="ja-JP" dirty="0" err="1" smtClean="0"/>
              <a:t>Ohmori</a:t>
            </a:r>
            <a:r>
              <a:rPr lang="en-US" altLang="ja-JP" dirty="0" smtClean="0"/>
              <a:t> </a:t>
            </a:r>
          </a:p>
          <a:p>
            <a:r>
              <a:rPr kumimoji="1" lang="en-US" altLang="ja-JP" dirty="0" smtClean="0"/>
              <a:t>KEK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292080" y="1916832"/>
            <a:ext cx="3045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Acceleration</a:t>
            </a:r>
            <a:endParaRPr kumimoji="1" lang="ja-JP" altLang="en-US" sz="44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283968" y="2708920"/>
            <a:ext cx="3116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/>
              <a:t> RF   Systems</a:t>
            </a:r>
            <a:endParaRPr kumimoji="1" lang="ja-JP" altLang="en-US" sz="4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67544" y="836713"/>
            <a:ext cx="4464496" cy="3816423"/>
          </a:xfrm>
        </p:spPr>
        <p:txBody>
          <a:bodyPr>
            <a:normAutofit fontScale="85000" lnSpcReduction="10000"/>
          </a:bodyPr>
          <a:lstStyle/>
          <a:p>
            <a:r>
              <a:rPr kumimoji="1" lang="en-US" altLang="ja-JP" dirty="0" smtClean="0"/>
              <a:t>Electron </a:t>
            </a:r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 uses a fixed structure and higher frequency.</a:t>
            </a:r>
          </a:p>
          <a:p>
            <a:pPr lvl="1"/>
            <a:r>
              <a:rPr lang="en-US" altLang="ja-JP" dirty="0" smtClean="0"/>
              <a:t>Alvarez type does not fit as </a:t>
            </a:r>
            <a:r>
              <a:rPr lang="en-US" altLang="ja-JP" dirty="0" smtClean="0">
                <a:latin typeface="Symbol" pitchFamily="18" charset="2"/>
              </a:rPr>
              <a:t>b</a:t>
            </a:r>
            <a:r>
              <a:rPr lang="en-US" altLang="ja-JP" dirty="0" smtClean="0"/>
              <a:t>=1 and drift tube becomes long.</a:t>
            </a:r>
          </a:p>
          <a:p>
            <a:r>
              <a:rPr lang="en-US" altLang="ja-JP" dirty="0" smtClean="0"/>
              <a:t>TM01 mode is used.</a:t>
            </a:r>
          </a:p>
          <a:p>
            <a:r>
              <a:rPr lang="en-US" altLang="ja-JP" dirty="0" smtClean="0"/>
              <a:t>For multi-cell structure, traveling wave type cavity is used. </a:t>
            </a:r>
          </a:p>
          <a:p>
            <a:pPr lvl="1"/>
            <a:r>
              <a:rPr lang="en-US" altLang="ja-JP" dirty="0" smtClean="0"/>
              <a:t>Standing wave type has higher shunt impedance, but difficult for multi-cell. </a:t>
            </a:r>
          </a:p>
          <a:p>
            <a:endParaRPr lang="en-US" altLang="ja-JP" dirty="0" smtClean="0"/>
          </a:p>
        </p:txBody>
      </p:sp>
      <p:pic>
        <p:nvPicPr>
          <p:cNvPr id="5" name="コンテンツ プレースホルダ 4" descr="WS00007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80112" y="836712"/>
            <a:ext cx="2114550" cy="2647950"/>
          </a:xfrm>
        </p:spPr>
      </p:pic>
      <p:pic>
        <p:nvPicPr>
          <p:cNvPr id="6" name="図 5" descr="WS0000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4509120"/>
            <a:ext cx="2533650" cy="86677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292080" y="5373216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Putting discs for slow-wave structure.</a:t>
            </a:r>
          </a:p>
          <a:p>
            <a:r>
              <a:rPr lang="en-US" altLang="ja-JP" dirty="0" smtClean="0"/>
              <a:t>P</a:t>
            </a:r>
            <a:r>
              <a:rPr kumimoji="1" lang="en-US" altLang="ja-JP" dirty="0" smtClean="0"/>
              <a:t>hase velocity of RF matches velocity of electron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043608" y="4509120"/>
            <a:ext cx="36724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TMmnp</a:t>
            </a:r>
            <a:r>
              <a:rPr kumimoji="1" lang="en-US" altLang="ja-JP" dirty="0" smtClean="0"/>
              <a:t> </a:t>
            </a:r>
          </a:p>
          <a:p>
            <a:r>
              <a:rPr lang="en-US" altLang="ja-JP" dirty="0" smtClean="0"/>
              <a:t>	m: circumferential</a:t>
            </a:r>
          </a:p>
          <a:p>
            <a:r>
              <a:rPr kumimoji="1" lang="en-US" altLang="ja-JP" dirty="0" smtClean="0"/>
              <a:t>	n: radial</a:t>
            </a:r>
          </a:p>
          <a:p>
            <a:r>
              <a:rPr lang="en-US" altLang="ja-JP" dirty="0" smtClean="0"/>
              <a:t>	p:longitudinal</a:t>
            </a:r>
          </a:p>
          <a:p>
            <a:r>
              <a:rPr kumimoji="1" lang="en-US" altLang="ja-JP" dirty="0" smtClean="0"/>
              <a:t>TM010:Only longitudinal E-field</a:t>
            </a:r>
          </a:p>
          <a:p>
            <a:r>
              <a:rPr lang="en-US" altLang="ja-JP" dirty="0" smtClean="0"/>
              <a:t>TM01 : Simplest mode in waveguide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164288" y="764704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TM01</a:t>
            </a:r>
            <a:endParaRPr kumimoji="1" lang="ja-JP" altLang="en-US" dirty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Acceleration Mode</a:t>
            </a:r>
            <a:endParaRPr kumimoji="1" lang="ja-JP" altLang="en-US" dirty="0"/>
          </a:p>
        </p:txBody>
      </p:sp>
      <p:pic>
        <p:nvPicPr>
          <p:cNvPr id="7" name="コンテンツ プレースホルダ 6" descr="WS00017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6802" y="1600201"/>
            <a:ext cx="3480898" cy="4061048"/>
          </a:xfrm>
        </p:spPr>
      </p:pic>
      <p:graphicFrame>
        <p:nvGraphicFramePr>
          <p:cNvPr id="8" name="コンテンツ プレースホルダ 7"/>
          <p:cNvGraphicFramePr>
            <a:graphicFrameLocks noGrp="1"/>
          </p:cNvGraphicFramePr>
          <p:nvPr>
            <p:ph sz="half" idx="2"/>
          </p:nvPr>
        </p:nvGraphicFramePr>
        <p:xfrm>
          <a:off x="3995936" y="2492896"/>
          <a:ext cx="496855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/>
                <a:gridCol w="1501715"/>
                <a:gridCol w="1522623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+mn-lt"/>
                        </a:rPr>
                        <a:t>m</a:t>
                      </a:r>
                      <a:r>
                        <a:rPr kumimoji="1" lang="en-US" altLang="ja-JP" baseline="0" dirty="0" smtClean="0">
                          <a:latin typeface="+mn-lt"/>
                        </a:rPr>
                        <a:t> </a:t>
                      </a:r>
                    </a:p>
                    <a:p>
                      <a:r>
                        <a:rPr kumimoji="1" lang="en-US" altLang="ja-JP" dirty="0" smtClean="0">
                          <a:latin typeface="+mn-lt"/>
                        </a:rPr>
                        <a:t>(disc/wave</a:t>
                      </a:r>
                      <a:r>
                        <a:rPr kumimoji="1" lang="en-US" altLang="ja-JP" baseline="0" dirty="0" smtClean="0">
                          <a:latin typeface="+mn-lt"/>
                        </a:rPr>
                        <a:t> length)</a:t>
                      </a:r>
                      <a:endParaRPr kumimoji="1" lang="ja-JP" alt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Symbol" pitchFamily="18" charset="2"/>
                        </a:rPr>
                        <a:t>l</a:t>
                      </a:r>
                      <a:endParaRPr kumimoji="1" lang="en-US" altLang="ja-JP" dirty="0" smtClean="0">
                        <a:latin typeface="+mn-lt"/>
                      </a:endParaRPr>
                    </a:p>
                    <a:p>
                      <a:r>
                        <a:rPr kumimoji="1" lang="en-US" altLang="ja-JP" dirty="0" smtClean="0">
                          <a:latin typeface="+mn-lt"/>
                        </a:rPr>
                        <a:t>(wave length)</a:t>
                      </a:r>
                      <a:endParaRPr kumimoji="1" lang="en-US" altLang="ja-JP" dirty="0" smtClean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r>
                        <a:rPr kumimoji="1" lang="en-US" altLang="ja-JP" dirty="0" smtClean="0">
                          <a:latin typeface="Symbol" pitchFamily="18" charset="2"/>
                        </a:rPr>
                        <a:t>p</a:t>
                      </a:r>
                      <a:r>
                        <a:rPr kumimoji="1" lang="en-US" altLang="ja-JP" dirty="0" smtClean="0"/>
                        <a:t>/m</a:t>
                      </a:r>
                    </a:p>
                    <a:p>
                      <a:r>
                        <a:rPr kumimoji="1" lang="en-US" altLang="ja-JP" dirty="0" smtClean="0"/>
                        <a:t>(phase /disc)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Symbol" pitchFamily="18" charset="2"/>
                        </a:rPr>
                        <a:t>p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3d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2</a:t>
                      </a:r>
                      <a:r>
                        <a:rPr kumimoji="1" lang="en-US" altLang="ja-JP" dirty="0" smtClean="0">
                          <a:latin typeface="Symbol" pitchFamily="18" charset="2"/>
                        </a:rPr>
                        <a:t>p/3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4d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Symbol" pitchFamily="18" charset="2"/>
                        </a:rPr>
                        <a:t>p/2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572000" y="4869160"/>
            <a:ext cx="39370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</a:t>
            </a:r>
            <a:r>
              <a:rPr lang="en-US" altLang="ja-JP" dirty="0" smtClean="0">
                <a:latin typeface="Symbol" pitchFamily="18" charset="2"/>
              </a:rPr>
              <a:t> </a:t>
            </a:r>
            <a:r>
              <a:rPr lang="en-US" altLang="ja-JP" dirty="0" smtClean="0">
                <a:latin typeface="Symbol" pitchFamily="18" charset="2"/>
              </a:rPr>
              <a:t>p/3 </a:t>
            </a:r>
            <a:r>
              <a:rPr lang="en-US" altLang="ja-JP" dirty="0" smtClean="0"/>
              <a:t>mode has a large shut impedance.</a:t>
            </a:r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Cavity for Electron ring</a:t>
            </a:r>
            <a:endParaRPr kumimoji="1" lang="ja-JP" altLang="en-US" dirty="0"/>
          </a:p>
        </p:txBody>
      </p:sp>
      <p:pic>
        <p:nvPicPr>
          <p:cNvPr id="5" name="コンテンツ プレースホルダ 4" descr="WS00009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429000"/>
            <a:ext cx="4038600" cy="2777505"/>
          </a:xfrm>
        </p:spPr>
      </p:pic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kumimoji="1" lang="en-US" altLang="ja-JP" dirty="0" smtClean="0"/>
              <a:t>Pill box cavity</a:t>
            </a:r>
          </a:p>
          <a:p>
            <a:r>
              <a:rPr lang="en-US" altLang="ja-JP" dirty="0" smtClean="0"/>
              <a:t>TM010 mode is excited.</a:t>
            </a:r>
          </a:p>
          <a:p>
            <a:r>
              <a:rPr lang="en-US" altLang="ja-JP" dirty="0" smtClean="0"/>
              <a:t>Resonant frequency is </a:t>
            </a:r>
          </a:p>
          <a:p>
            <a:pPr>
              <a:buNone/>
            </a:pPr>
            <a:endParaRPr lang="en-US" altLang="ja-JP" dirty="0"/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 independent on d.</a:t>
            </a:r>
            <a:endParaRPr kumimoji="1" lang="en-US" altLang="ja-JP" dirty="0" smtClean="0"/>
          </a:p>
          <a:p>
            <a:r>
              <a:rPr kumimoji="1" lang="en-US" altLang="ja-JP" dirty="0" smtClean="0"/>
              <a:t>To resonate at 500 MHz, a = 0.2295 m </a:t>
            </a:r>
          </a:p>
          <a:p>
            <a:r>
              <a:rPr lang="en-US" altLang="ja-JP" dirty="0" err="1" smtClean="0"/>
              <a:t>Toresonate</a:t>
            </a:r>
            <a:r>
              <a:rPr lang="en-US" altLang="ja-JP" dirty="0" smtClean="0"/>
              <a:t> at 18.1 MHz, a =6.347 m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899592" y="1412776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Fixed frequency </a:t>
            </a:r>
          </a:p>
          <a:p>
            <a:r>
              <a:rPr kumimoji="1" lang="en-US" altLang="ja-JP" dirty="0" smtClean="0"/>
              <a:t> same structure as </a:t>
            </a:r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 cavity </a:t>
            </a:r>
          </a:p>
          <a:p>
            <a:r>
              <a:rPr lang="en-US" altLang="ja-JP" dirty="0" smtClean="0"/>
              <a:t>But, </a:t>
            </a:r>
          </a:p>
          <a:p>
            <a:r>
              <a:rPr kumimoji="1" lang="en-US" altLang="ja-JP" dirty="0" smtClean="0"/>
              <a:t>Low voltage because of high duty</a:t>
            </a:r>
          </a:p>
          <a:p>
            <a:r>
              <a:rPr lang="en-US" altLang="ja-JP" dirty="0" smtClean="0"/>
              <a:t>Standing wave type cavity for high shunt impedance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9" name="図 8" descr="WS0001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8467" y="2924944"/>
            <a:ext cx="3045585" cy="864096"/>
          </a:xfrm>
          <a:prstGeom prst="rect">
            <a:avLst/>
          </a:prstGeom>
        </p:spPr>
      </p:pic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dirty="0" smtClean="0"/>
              <a:t>2010/10/27</a:t>
            </a:r>
            <a:endParaRPr kumimoji="1" lang="ja-JP" altLang="en-US" dirty="0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FFAG </a:t>
            </a:r>
            <a:r>
              <a:rPr kumimoji="1" lang="en-US" altLang="ja-JP" dirty="0" err="1" smtClean="0"/>
              <a:t>School@KURRI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404664"/>
            <a:ext cx="4474840" cy="5721499"/>
          </a:xfrm>
        </p:spPr>
        <p:txBody>
          <a:bodyPr/>
          <a:lstStyle/>
          <a:p>
            <a:r>
              <a:rPr kumimoji="1" lang="en-US" altLang="ja-JP" dirty="0" smtClean="0"/>
              <a:t>Transit time </a:t>
            </a:r>
            <a:r>
              <a:rPr kumimoji="1" lang="en-US" altLang="ja-JP" dirty="0" smtClean="0"/>
              <a:t>factor</a:t>
            </a:r>
          </a:p>
          <a:p>
            <a:pPr>
              <a:buNone/>
            </a:pPr>
            <a:r>
              <a:rPr lang="en-US" altLang="ja-JP" dirty="0" smtClean="0"/>
              <a:t>	</a:t>
            </a:r>
            <a:r>
              <a:rPr lang="en-US" altLang="ja-JP" dirty="0" smtClean="0"/>
              <a:t>E field which particle sees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5" name="コンテンツ プレースホルダ 4" descr="WS00010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55576" y="2708920"/>
            <a:ext cx="3496040" cy="888107"/>
          </a:xfrm>
        </p:spPr>
      </p:pic>
      <p:pic>
        <p:nvPicPr>
          <p:cNvPr id="6" name="図 5" descr="WS00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3429000"/>
            <a:ext cx="1850770" cy="758949"/>
          </a:xfrm>
          <a:prstGeom prst="rect">
            <a:avLst/>
          </a:prstGeom>
        </p:spPr>
      </p:pic>
      <p:pic>
        <p:nvPicPr>
          <p:cNvPr id="7" name="図 6" descr="WS0001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4165616"/>
            <a:ext cx="2808312" cy="2181457"/>
          </a:xfrm>
          <a:prstGeom prst="rect">
            <a:avLst/>
          </a:prstGeom>
        </p:spPr>
      </p:pic>
      <p:pic>
        <p:nvPicPr>
          <p:cNvPr id="8" name="図 7" descr="WS0001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764704"/>
            <a:ext cx="3095625" cy="19431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44008" y="2708920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(a)Pill box</a:t>
            </a:r>
          </a:p>
          <a:p>
            <a:r>
              <a:rPr lang="en-US" altLang="ja-JP" dirty="0" smtClean="0"/>
              <a:t>(b) With nose cone</a:t>
            </a:r>
          </a:p>
          <a:p>
            <a:r>
              <a:rPr lang="en-US" altLang="ja-JP" dirty="0"/>
              <a:t>	</a:t>
            </a:r>
            <a:r>
              <a:rPr lang="en-US" altLang="ja-JP" dirty="0" smtClean="0"/>
              <a:t>large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 </a:t>
            </a:r>
          </a:p>
          <a:p>
            <a:r>
              <a:rPr kumimoji="1" lang="en-US" altLang="ja-JP" dirty="0" smtClean="0"/>
              <a:t>(c) Curved surface </a:t>
            </a:r>
          </a:p>
          <a:p>
            <a:r>
              <a:rPr lang="en-US" altLang="ja-JP" dirty="0"/>
              <a:t>	</a:t>
            </a:r>
            <a:r>
              <a:rPr lang="en-US" altLang="ja-JP" dirty="0" smtClean="0"/>
              <a:t>High shunt impedance</a:t>
            </a:r>
            <a:endParaRPr kumimoji="1" lang="ja-JP" altLang="en-US" dirty="0"/>
          </a:p>
        </p:txBody>
      </p:sp>
      <p:pic>
        <p:nvPicPr>
          <p:cNvPr id="10" name="図 9" descr="WS0001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4394325"/>
            <a:ext cx="2494037" cy="213258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076056" y="5805264"/>
            <a:ext cx="1580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KEK-PF cavity</a:t>
            </a:r>
          </a:p>
          <a:p>
            <a:r>
              <a:rPr lang="en-US" altLang="ja-JP" dirty="0" smtClean="0"/>
              <a:t>Original design</a:t>
            </a:r>
            <a:endParaRPr kumimoji="1" lang="ja-JP" altLang="en-US" dirty="0"/>
          </a:p>
        </p:txBody>
      </p:sp>
      <p:sp>
        <p:nvSpPr>
          <p:cNvPr id="12" name="日付プレースホル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3" name="フッター プレースホルダ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pic>
        <p:nvPicPr>
          <p:cNvPr id="14" name="図 13" descr="WS00017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43608" y="1340768"/>
            <a:ext cx="2942597" cy="1512168"/>
          </a:xfrm>
          <a:prstGeom prst="rect">
            <a:avLst/>
          </a:prstGeom>
        </p:spPr>
      </p:pic>
      <p:sp>
        <p:nvSpPr>
          <p:cNvPr id="15" name="左右矢印 14"/>
          <p:cNvSpPr/>
          <p:nvPr/>
        </p:nvSpPr>
        <p:spPr>
          <a:xfrm>
            <a:off x="5436096" y="1484784"/>
            <a:ext cx="576064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580112" y="105273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  <p:sp>
        <p:nvSpPr>
          <p:cNvPr id="17" name="左右矢印 16"/>
          <p:cNvSpPr/>
          <p:nvPr/>
        </p:nvSpPr>
        <p:spPr>
          <a:xfrm>
            <a:off x="6588224" y="1340768"/>
            <a:ext cx="216024" cy="720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6516216" y="98072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268760"/>
            <a:ext cx="4038600" cy="4857403"/>
          </a:xfrm>
        </p:spPr>
        <p:txBody>
          <a:bodyPr/>
          <a:lstStyle/>
          <a:p>
            <a:r>
              <a:rPr kumimoji="1" lang="en-US" altLang="ja-JP" dirty="0" smtClean="0"/>
              <a:t>Proton synchrotron needs to change RF frequency according to acceleration.</a:t>
            </a:r>
          </a:p>
          <a:p>
            <a:r>
              <a:rPr lang="en-US" altLang="ja-JP" dirty="0" smtClean="0">
                <a:latin typeface="Symbol" pitchFamily="18" charset="2"/>
              </a:rPr>
              <a:t>l</a:t>
            </a:r>
            <a:r>
              <a:rPr lang="en-US" altLang="ja-JP" dirty="0" smtClean="0"/>
              <a:t>/4resonator</a:t>
            </a:r>
          </a:p>
          <a:p>
            <a:r>
              <a:rPr kumimoji="1" lang="en-US" altLang="ja-JP" dirty="0" smtClean="0"/>
              <a:t>Ferrite cavity needs bias circuit to tune cavity.</a:t>
            </a:r>
          </a:p>
          <a:p>
            <a:endParaRPr kumimoji="1" lang="ja-JP" altLang="en-US" dirty="0"/>
          </a:p>
        </p:txBody>
      </p:sp>
      <p:pic>
        <p:nvPicPr>
          <p:cNvPr id="5" name="コンテンツ プレースホルダ 4" descr="WS00008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36096" y="1340768"/>
            <a:ext cx="2232248" cy="2098695"/>
          </a:xfrm>
        </p:spPr>
      </p:pic>
      <p:pic>
        <p:nvPicPr>
          <p:cNvPr id="8" name="図 7" descr="WS0000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4077072"/>
            <a:ext cx="2834970" cy="2232248"/>
          </a:xfrm>
          <a:prstGeom prst="rect">
            <a:avLst/>
          </a:prstGeom>
        </p:spPr>
      </p:pic>
      <p:pic>
        <p:nvPicPr>
          <p:cNvPr id="10" name="図 9" descr="WS0000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43607" y="4509120"/>
            <a:ext cx="3321905" cy="1944216"/>
          </a:xfrm>
          <a:prstGeom prst="rect">
            <a:avLst/>
          </a:prstGeom>
        </p:spPr>
      </p:pic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Cavity for </a:t>
            </a:r>
            <a:r>
              <a:rPr lang="en-US" altLang="ja-JP" dirty="0" smtClean="0"/>
              <a:t>Proton/Ion</a:t>
            </a:r>
            <a:r>
              <a:rPr kumimoji="1" lang="en-US" altLang="ja-JP" dirty="0" smtClean="0"/>
              <a:t> ring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Magnetic Alloy Cavity </a:t>
            </a:r>
            <a:endParaRPr kumimoji="1" lang="ja-JP" altLang="en-US" dirty="0"/>
          </a:p>
        </p:txBody>
      </p:sp>
      <p:pic>
        <p:nvPicPr>
          <p:cNvPr id="5" name="コンテンツ プレースホルダ 4" descr="WS00009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72382"/>
            <a:ext cx="4038600" cy="3781598"/>
          </a:xfrm>
        </p:spPr>
      </p:pic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ja-JP" dirty="0" smtClean="0"/>
              <a:t>Stable </a:t>
            </a:r>
            <a:r>
              <a:rPr lang="en-US" altLang="ja-JP" dirty="0" err="1" smtClean="0">
                <a:latin typeface="Symbol" pitchFamily="18" charset="2"/>
              </a:rPr>
              <a:t>m</a:t>
            </a:r>
            <a:r>
              <a:rPr lang="en-US" altLang="ja-JP" dirty="0" err="1" smtClean="0"/>
              <a:t>Qf</a:t>
            </a:r>
            <a:r>
              <a:rPr lang="en-US" altLang="ja-JP" dirty="0" smtClean="0"/>
              <a:t> at high RF field</a:t>
            </a:r>
          </a:p>
          <a:p>
            <a:r>
              <a:rPr lang="en-US" altLang="ja-JP" dirty="0" smtClean="0"/>
              <a:t>Low Q (frequency sweep w/o bias circuit)</a:t>
            </a:r>
          </a:p>
          <a:p>
            <a:r>
              <a:rPr lang="en-US" altLang="ja-JP" dirty="0" smtClean="0"/>
              <a:t>High Curie temperature</a:t>
            </a:r>
          </a:p>
          <a:p>
            <a:endParaRPr kumimoji="1" lang="ja-JP" altLang="en-US" dirty="0"/>
          </a:p>
        </p:txBody>
      </p:sp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004048" y="4725144"/>
            <a:ext cx="3237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Symbol" pitchFamily="18" charset="2"/>
              </a:rPr>
              <a:t>m</a:t>
            </a:r>
            <a:r>
              <a:rPr kumimoji="1" lang="en-US" altLang="ja-JP" dirty="0" err="1" smtClean="0"/>
              <a:t>Qf</a:t>
            </a:r>
            <a:r>
              <a:rPr kumimoji="1" lang="en-US" altLang="ja-JP" dirty="0" smtClean="0"/>
              <a:t>  and </a:t>
            </a:r>
            <a:r>
              <a:rPr lang="en-US" altLang="ja-JP" dirty="0" err="1" smtClean="0"/>
              <a:t>Brf</a:t>
            </a:r>
            <a:r>
              <a:rPr lang="ja-JP" altLang="en-US" dirty="0" smtClean="0"/>
              <a:t>　</a:t>
            </a:r>
          </a:p>
          <a:p>
            <a:r>
              <a:rPr lang="en-US" altLang="ja-JP" dirty="0" smtClean="0"/>
              <a:t>are</a:t>
            </a:r>
            <a:r>
              <a:rPr kumimoji="1" lang="en-US" altLang="ja-JP" dirty="0" smtClean="0"/>
              <a:t> proportional to  </a:t>
            </a:r>
          </a:p>
          <a:p>
            <a:r>
              <a:rPr kumimoji="1" lang="en-US" altLang="ja-JP" dirty="0" smtClean="0"/>
              <a:t>shunt impedance and RF voltage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MA cavities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kumimoji="1" lang="en-US" altLang="ja-JP" dirty="0" smtClean="0"/>
              <a:t>Q-value</a:t>
            </a:r>
          </a:p>
          <a:p>
            <a:r>
              <a:rPr lang="en-US" altLang="ja-JP" dirty="0" smtClean="0"/>
              <a:t>Low Q (~0.6)</a:t>
            </a:r>
          </a:p>
          <a:p>
            <a:pPr lvl="1">
              <a:buNone/>
            </a:pPr>
            <a:r>
              <a:rPr lang="en-US" altLang="ja-JP" dirty="0" smtClean="0"/>
              <a:t>CERN LEIR cavity</a:t>
            </a:r>
          </a:p>
          <a:p>
            <a:r>
              <a:rPr kumimoji="1" lang="en-US" altLang="ja-JP" dirty="0" smtClean="0"/>
              <a:t>Hybrid cavity</a:t>
            </a:r>
          </a:p>
          <a:p>
            <a:pPr lvl="1"/>
            <a:r>
              <a:rPr kumimoji="1" lang="en-US" altLang="ja-JP" dirty="0" smtClean="0"/>
              <a:t>With external inductor Q~2</a:t>
            </a:r>
          </a:p>
          <a:p>
            <a:pPr lvl="1">
              <a:buNone/>
            </a:pPr>
            <a:r>
              <a:rPr lang="en-US" altLang="ja-JP" dirty="0" smtClean="0"/>
              <a:t>J-PARC RCS</a:t>
            </a:r>
            <a:endParaRPr kumimoji="1" lang="en-US" altLang="ja-JP" dirty="0" smtClean="0"/>
          </a:p>
          <a:p>
            <a:r>
              <a:rPr kumimoji="1" lang="en-US" altLang="ja-JP" dirty="0" smtClean="0"/>
              <a:t>Cut core cavity</a:t>
            </a:r>
          </a:p>
          <a:p>
            <a:pPr lvl="1"/>
            <a:r>
              <a:rPr lang="en-US" altLang="ja-JP" dirty="0" smtClean="0"/>
              <a:t>High Q</a:t>
            </a:r>
            <a:r>
              <a:rPr kumimoji="1" lang="en-US" altLang="ja-JP" dirty="0" smtClean="0"/>
              <a:t> </a:t>
            </a:r>
          </a:p>
          <a:p>
            <a:pPr lvl="1">
              <a:buNone/>
            </a:pPr>
            <a:r>
              <a:rPr lang="en-US" altLang="ja-JP" dirty="0" smtClean="0"/>
              <a:t>J-PARC MR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kumimoji="1" lang="en-US" altLang="ja-JP" dirty="0" smtClean="0"/>
              <a:t>Cooling</a:t>
            </a:r>
          </a:p>
          <a:p>
            <a:r>
              <a:rPr lang="en-US" altLang="ja-JP" dirty="0" smtClean="0"/>
              <a:t>Air</a:t>
            </a:r>
          </a:p>
          <a:p>
            <a:pPr lvl="1">
              <a:buNone/>
            </a:pPr>
            <a:r>
              <a:rPr lang="en-US" altLang="ja-JP" dirty="0" smtClean="0"/>
              <a:t>PRISM cavity, (EMMA MA cavity)</a:t>
            </a:r>
          </a:p>
          <a:p>
            <a:r>
              <a:rPr kumimoji="1" lang="en-US" altLang="ja-JP" dirty="0" smtClean="0"/>
              <a:t>Forced air</a:t>
            </a:r>
          </a:p>
          <a:p>
            <a:pPr lvl="1">
              <a:buNone/>
            </a:pPr>
            <a:r>
              <a:rPr lang="en-US" altLang="ja-JP" dirty="0" smtClean="0"/>
              <a:t>PS booster cavity, many MA cavities for medical use</a:t>
            </a:r>
            <a:endParaRPr kumimoji="1" lang="en-US" altLang="ja-JP" dirty="0" smtClean="0"/>
          </a:p>
          <a:p>
            <a:r>
              <a:rPr lang="en-US" altLang="ja-JP" dirty="0" smtClean="0"/>
              <a:t>Indirect water cooling</a:t>
            </a:r>
          </a:p>
          <a:p>
            <a:pPr lvl="1">
              <a:buNone/>
            </a:pPr>
            <a:r>
              <a:rPr lang="en-US" altLang="ja-JP" dirty="0" smtClean="0"/>
              <a:t>Gunma U. medical acc.</a:t>
            </a:r>
          </a:p>
          <a:p>
            <a:r>
              <a:rPr kumimoji="1" lang="en-US" altLang="ja-JP" dirty="0" smtClean="0"/>
              <a:t>Direct water cooling</a:t>
            </a:r>
          </a:p>
          <a:p>
            <a:pPr lvl="1">
              <a:buNone/>
            </a:pPr>
            <a:r>
              <a:rPr lang="en-US" altLang="ja-JP" dirty="0" smtClean="0"/>
              <a:t>J-PARC RCS&amp;MR, LEIR cavities</a:t>
            </a:r>
            <a:endParaRPr kumimoji="1" lang="en-US" altLang="ja-JP" dirty="0" smtClean="0"/>
          </a:p>
          <a:p>
            <a:r>
              <a:rPr lang="en-US" altLang="ja-JP" dirty="0" smtClean="0"/>
              <a:t>Oil/Fluorinate cooling</a:t>
            </a:r>
          </a:p>
          <a:p>
            <a:pPr lvl="1">
              <a:buNone/>
            </a:pPr>
            <a:r>
              <a:rPr lang="en-US" altLang="ja-JP" dirty="0" smtClean="0"/>
              <a:t>KEK PS 2</a:t>
            </a:r>
            <a:r>
              <a:rPr lang="en-US" altLang="ja-JP" baseline="30000" dirty="0" smtClean="0"/>
              <a:t>nd</a:t>
            </a:r>
            <a:r>
              <a:rPr lang="en-US" altLang="ja-JP" dirty="0" smtClean="0"/>
              <a:t> H cavity</a:t>
            </a:r>
          </a:p>
          <a:p>
            <a:pPr lvl="1">
              <a:buNone/>
            </a:pPr>
            <a:r>
              <a:rPr lang="en-US" altLang="ja-JP" dirty="0" smtClean="0"/>
              <a:t>KEK induction cavity</a:t>
            </a:r>
          </a:p>
          <a:p>
            <a:pPr>
              <a:buNone/>
            </a:pPr>
            <a:endParaRPr kumimoji="1"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図 3" descr="RCS_R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50" y="428625"/>
            <a:ext cx="7572375" cy="5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0" y="5143500"/>
            <a:ext cx="4194175" cy="12001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34290" bIns="46038" anchor="b"/>
          <a:lstStyle/>
          <a:p>
            <a:pPr algn="ctr">
              <a:defRPr/>
            </a:pPr>
            <a:r>
              <a:rPr kumimoji="0" lang="en-US" altLang="ja-JP" sz="3100" kern="0">
                <a:solidFill>
                  <a:srgbClr val="90542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ヒラギノ角ゴ Pro W6" charset="-128"/>
                <a:ea typeface="ヒラギノ角ゴ Pro W6" charset="-128"/>
                <a:cs typeface="+mj-cs"/>
                <a:sym typeface="ヒラギノ角ゴ Pro W6" charset="-128"/>
              </a:rPr>
              <a:t>11 RF system for RCS</a:t>
            </a:r>
            <a:endParaRPr kumimoji="0" lang="en-US" altLang="ja-JP" sz="44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4820" name="日付プレースホルダ 1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34821" name="フッター プレースホルダ 1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  <p:pic>
        <p:nvPicPr>
          <p:cNvPr id="7" name="コンテンツ プレースホルダ 5" descr="3d3water3_rot00.JPG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4720208" y="3356818"/>
            <a:ext cx="4038600" cy="3028950"/>
          </a:xfrm>
          <a:prstGeom prst="rect">
            <a:avLst/>
          </a:prstGeom>
        </p:spPr>
      </p:pic>
      <p:pic>
        <p:nvPicPr>
          <p:cNvPr id="8" name="図 7" descr="3d3water2_rot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3356992"/>
            <a:ext cx="4008107" cy="3006080"/>
          </a:xfrm>
          <a:prstGeom prst="rect">
            <a:avLst/>
          </a:prstGeom>
        </p:spPr>
      </p:pic>
      <p:pic>
        <p:nvPicPr>
          <p:cNvPr id="9" name="図 8" descr="3d3water2_rot2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6016" y="3356992"/>
            <a:ext cx="4008107" cy="3006080"/>
          </a:xfrm>
          <a:prstGeom prst="rect">
            <a:avLst/>
          </a:prstGeom>
        </p:spPr>
      </p:pic>
      <p:sp>
        <p:nvSpPr>
          <p:cNvPr id="10" name="上下矢印 9"/>
          <p:cNvSpPr/>
          <p:nvPr/>
        </p:nvSpPr>
        <p:spPr>
          <a:xfrm>
            <a:off x="7740352" y="5229200"/>
            <a:ext cx="45719" cy="72008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664"/>
            <a:ext cx="7774632" cy="115212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/>
              <a:t>Impact on RCS design by</a:t>
            </a:r>
            <a:br>
              <a:rPr lang="en-US" altLang="ja-JP" dirty="0"/>
            </a:br>
            <a:r>
              <a:rPr lang="en-US" altLang="ja-JP" dirty="0"/>
              <a:t> High Field Gradient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643438"/>
            <a:ext cx="9144000" cy="1414462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None/>
              <a:defRPr/>
            </a:pPr>
            <a:r>
              <a:rPr lang="en-US" altLang="ja-JP" sz="1800" dirty="0" smtClean="0"/>
              <a:t>	Left: J-PARC RCS has about 350 m circumference. Black line means the space for RF (44 m, including Q-magnets).</a:t>
            </a:r>
          </a:p>
          <a:p>
            <a:pPr>
              <a:buFontTx/>
              <a:buNone/>
              <a:defRPr/>
            </a:pPr>
            <a:r>
              <a:rPr lang="en-US" altLang="ja-JP" sz="1800" dirty="0" smtClean="0"/>
              <a:t>	Middle: 3 </a:t>
            </a:r>
            <a:r>
              <a:rPr lang="en-US" altLang="ja-JP" sz="1800" dirty="0" err="1" smtClean="0"/>
              <a:t>GeV</a:t>
            </a:r>
            <a:r>
              <a:rPr lang="en-US" altLang="ja-JP" sz="1800" dirty="0" smtClean="0"/>
              <a:t> Ring using ferrite cavity. Red line means additional space by low gradient. Blue is by the extended circumference.</a:t>
            </a:r>
          </a:p>
          <a:p>
            <a:pPr>
              <a:buFontTx/>
              <a:buNone/>
              <a:defRPr/>
            </a:pPr>
            <a:r>
              <a:rPr lang="en-US" altLang="ja-JP" sz="1800" dirty="0" smtClean="0"/>
              <a:t>	Right: 3 </a:t>
            </a:r>
            <a:r>
              <a:rPr lang="en-US" altLang="ja-JP" sz="1800" dirty="0" err="1" smtClean="0"/>
              <a:t>GeV</a:t>
            </a:r>
            <a:r>
              <a:rPr lang="en-US" altLang="ja-JP" sz="1800" dirty="0" smtClean="0"/>
              <a:t> ring using ferrite cavity with 2</a:t>
            </a:r>
            <a:r>
              <a:rPr lang="en-US" altLang="ja-JP" sz="1800" baseline="30000" dirty="0" smtClean="0"/>
              <a:t>nd</a:t>
            </a:r>
            <a:r>
              <a:rPr lang="en-US" altLang="ja-JP" sz="1800" dirty="0" smtClean="0"/>
              <a:t> H system (orange).</a:t>
            </a:r>
            <a:r>
              <a:rPr lang="en-US" altLang="ja-JP" dirty="0" smtClean="0"/>
              <a:t> </a:t>
            </a:r>
          </a:p>
        </p:txBody>
      </p:sp>
      <p:pic>
        <p:nvPicPr>
          <p:cNvPr id="13316" name="Picture 4" descr="勾配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447800"/>
            <a:ext cx="714375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日付プレースホル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/>
              <a:t>2009/7/1</a:t>
            </a:r>
          </a:p>
        </p:txBody>
      </p:sp>
      <p:sp>
        <p:nvSpPr>
          <p:cNvPr id="13318" name="フッター プレースホルダ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/>
              <a:t>PRISM Workshop@Imperial College</a:t>
            </a:r>
          </a:p>
        </p:txBody>
      </p:sp>
      <p:sp>
        <p:nvSpPr>
          <p:cNvPr id="13319" name="スライド番号プレースホルダ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026153C-5DFC-4DA1-BB51-F2149F5B0DF6}" type="slidenum">
              <a:rPr lang="en-US" altLang="ja-JP" smtClean="0"/>
              <a:pPr/>
              <a:t>18</a:t>
            </a:fld>
            <a:endParaRPr lang="en-US" altLang="ja-JP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47864" y="2924944"/>
            <a:ext cx="16453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4">
                    <a:lumMod val="10000"/>
                  </a:schemeClr>
                </a:solidFill>
              </a:rPr>
              <a:t>Ferrite cavity</a:t>
            </a:r>
            <a:endParaRPr lang="ja-JP" alt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80112" y="2708920"/>
            <a:ext cx="2028119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4">
                    <a:lumMod val="10000"/>
                  </a:schemeClr>
                </a:solidFill>
              </a:rPr>
              <a:t>Ferrite cavity</a:t>
            </a:r>
          </a:p>
          <a:p>
            <a:pPr>
              <a:defRPr/>
            </a:pPr>
            <a:r>
              <a:rPr lang="en-US" altLang="ja-JP" dirty="0" smtClean="0">
                <a:solidFill>
                  <a:schemeClr val="accent4">
                    <a:lumMod val="10000"/>
                  </a:schemeClr>
                </a:solidFill>
              </a:rPr>
              <a:t>With 2</a:t>
            </a:r>
            <a:r>
              <a:rPr lang="en-US" altLang="ja-JP" baseline="30000" dirty="0" smtClean="0">
                <a:solidFill>
                  <a:schemeClr val="accent4">
                    <a:lumMod val="10000"/>
                  </a:schemeClr>
                </a:solidFill>
              </a:rPr>
              <a:t>nd</a:t>
            </a:r>
            <a:r>
              <a:rPr lang="en-US" altLang="ja-JP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accent4">
                    <a:lumMod val="10000"/>
                  </a:schemeClr>
                </a:solidFill>
              </a:rPr>
              <a:t>Harmonics</a:t>
            </a:r>
            <a:endParaRPr lang="ja-JP" alt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563888" y="1628800"/>
            <a:ext cx="21175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Length for RF in Ring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/>
          <p:cNvSpPr txBox="1"/>
          <p:nvPr/>
        </p:nvSpPr>
        <p:spPr>
          <a:xfrm>
            <a:off x="1259632" y="4725144"/>
            <a:ext cx="306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Momentum compaction </a:t>
            </a:r>
            <a:r>
              <a:rPr kumimoji="1" lang="en-US" altLang="ja-JP" dirty="0" smtClean="0"/>
              <a:t>factor</a:t>
            </a:r>
            <a:endParaRPr kumimoji="1" lang="ja-JP" altLang="en-US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RF acceleration in Ring</a:t>
            </a:r>
            <a:endParaRPr kumimoji="1" lang="ja-JP" altLang="en-US" dirty="0"/>
          </a:p>
        </p:txBody>
      </p:sp>
      <p:pic>
        <p:nvPicPr>
          <p:cNvPr id="5" name="コンテンツ プレースホルダ 4" descr="WS000111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71600" y="1412776"/>
            <a:ext cx="2647950" cy="2609850"/>
          </a:xfrm>
        </p:spPr>
      </p:pic>
      <p:pic>
        <p:nvPicPr>
          <p:cNvPr id="6" name="コンテンツ プレースホルダ 5" descr="WS00011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259632" y="4149080"/>
            <a:ext cx="2257425" cy="552450"/>
          </a:xfrm>
        </p:spPr>
      </p:pic>
      <p:pic>
        <p:nvPicPr>
          <p:cNvPr id="8" name="図 7" descr="WS0001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47664" y="5157192"/>
            <a:ext cx="1466850" cy="27622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644008" y="1916832"/>
            <a:ext cx="417646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When </a:t>
            </a:r>
            <a:r>
              <a:rPr kumimoji="1" lang="en-US" altLang="ja-JP" dirty="0" smtClean="0">
                <a:latin typeface="Symbol" pitchFamily="18" charset="2"/>
              </a:rPr>
              <a:t>a</a:t>
            </a:r>
            <a:r>
              <a:rPr lang="en-US" altLang="ja-JP" dirty="0" smtClean="0"/>
              <a:t>-</a:t>
            </a:r>
            <a:r>
              <a:rPr kumimoji="1" lang="en-US" altLang="ja-JP" dirty="0" smtClean="0"/>
              <a:t>1/</a:t>
            </a:r>
            <a:r>
              <a:rPr kumimoji="1" lang="en-US" altLang="ja-JP" dirty="0" smtClean="0">
                <a:latin typeface="Symbol" pitchFamily="18" charset="2"/>
              </a:rPr>
              <a:t>g</a:t>
            </a:r>
            <a:r>
              <a:rPr kumimoji="1" lang="en-US" altLang="ja-JP" dirty="0" smtClean="0"/>
              <a:t>2=0, it is </a:t>
            </a:r>
            <a:r>
              <a:rPr lang="en-US" altLang="ja-JP" dirty="0" smtClean="0"/>
              <a:t>“</a:t>
            </a:r>
            <a:r>
              <a:rPr kumimoji="1" lang="en-US" altLang="ja-JP" dirty="0" smtClean="0"/>
              <a:t>transition”.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                              	transition gamma</a:t>
            </a:r>
          </a:p>
          <a:p>
            <a:endParaRPr lang="en-US" altLang="ja-JP" dirty="0"/>
          </a:p>
          <a:p>
            <a:r>
              <a:rPr kumimoji="1" lang="en-US" altLang="ja-JP" dirty="0" smtClean="0"/>
              <a:t>Electron ring does not have it as g is much larger than transition gamma.</a:t>
            </a:r>
          </a:p>
          <a:p>
            <a:endParaRPr lang="en-US" altLang="ja-JP" dirty="0"/>
          </a:p>
          <a:p>
            <a:r>
              <a:rPr lang="en-US" altLang="ja-JP" dirty="0" smtClean="0"/>
              <a:t>In </a:t>
            </a:r>
            <a:r>
              <a:rPr lang="en-US" altLang="ja-JP" dirty="0"/>
              <a:t>p</a:t>
            </a:r>
            <a:r>
              <a:rPr lang="en-US" altLang="ja-JP" dirty="0" smtClean="0"/>
              <a:t>roton rings,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KEK PS : </a:t>
            </a:r>
            <a:r>
              <a:rPr lang="en-US" altLang="ja-JP" dirty="0" err="1" smtClean="0">
                <a:latin typeface="Symbol" pitchFamily="18" charset="2"/>
              </a:rPr>
              <a:t>g</a:t>
            </a:r>
            <a:r>
              <a:rPr lang="en-US" altLang="ja-JP" dirty="0" err="1" smtClean="0"/>
              <a:t>t</a:t>
            </a:r>
            <a:r>
              <a:rPr lang="en-US" altLang="ja-JP" dirty="0" smtClean="0"/>
              <a:t>=6.76</a:t>
            </a:r>
            <a:endParaRPr kumimoji="1" lang="en-US" altLang="ja-JP" dirty="0" smtClean="0"/>
          </a:p>
          <a:p>
            <a:r>
              <a:rPr lang="en-US" altLang="ja-JP" dirty="0"/>
              <a:t> </a:t>
            </a:r>
            <a:r>
              <a:rPr lang="en-US" altLang="ja-JP" dirty="0" smtClean="0"/>
              <a:t>AGS : </a:t>
            </a:r>
            <a:r>
              <a:rPr lang="en-US" altLang="ja-JP" dirty="0" err="1" smtClean="0">
                <a:latin typeface="Symbol" pitchFamily="18" charset="2"/>
              </a:rPr>
              <a:t>g</a:t>
            </a:r>
            <a:r>
              <a:rPr lang="en-US" altLang="ja-JP" dirty="0" err="1" smtClean="0"/>
              <a:t>t</a:t>
            </a:r>
            <a:r>
              <a:rPr lang="en-US" altLang="ja-JP" dirty="0" smtClean="0"/>
              <a:t>=8.3</a:t>
            </a:r>
          </a:p>
          <a:p>
            <a:r>
              <a:rPr kumimoji="1" lang="en-US" altLang="ja-JP" dirty="0"/>
              <a:t> </a:t>
            </a:r>
            <a:r>
              <a:rPr kumimoji="1" lang="en-US" altLang="ja-JP" dirty="0" smtClean="0"/>
              <a:t>FNAL MI : </a:t>
            </a:r>
          </a:p>
          <a:p>
            <a:endParaRPr lang="en-US" altLang="ja-JP" dirty="0"/>
          </a:p>
          <a:p>
            <a:r>
              <a:rPr lang="en-US" altLang="ja-JP" dirty="0" smtClean="0"/>
              <a:t>It is a source of beam loss</a:t>
            </a:r>
            <a:r>
              <a:rPr lang="en-US" altLang="ja-JP" dirty="0" smtClean="0"/>
              <a:t>.</a:t>
            </a:r>
            <a:endParaRPr kumimoji="1" lang="en-US" altLang="ja-JP" dirty="0" smtClean="0"/>
          </a:p>
          <a:p>
            <a:r>
              <a:rPr lang="en-US" altLang="ja-JP" sz="2800" dirty="0" smtClean="0"/>
              <a:t>J-PARC has no transition.</a:t>
            </a:r>
            <a:endParaRPr kumimoji="1" lang="en-US" altLang="ja-JP" sz="2800" dirty="0" smtClean="0"/>
          </a:p>
          <a:p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47664" y="5949280"/>
            <a:ext cx="157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Slippage factor</a:t>
            </a:r>
            <a:endParaRPr kumimoji="1" lang="ja-JP" altLang="en-US" dirty="0"/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/>
        </p:nvGraphicFramePr>
        <p:xfrm>
          <a:off x="5148064" y="2276872"/>
          <a:ext cx="1069975" cy="749300"/>
        </p:xfrm>
        <a:graphic>
          <a:graphicData uri="http://schemas.openxmlformats.org/presentationml/2006/ole">
            <p:oleObj spid="_x0000_s103426" name="数式" r:id="rId6" imgW="596880" imgH="419040" progId="Equation.3">
              <p:embed/>
            </p:oleObj>
          </a:graphicData>
        </a:graphic>
      </p:graphicFrame>
      <p:sp>
        <p:nvSpPr>
          <p:cNvPr id="15" name="日付プレースホルダ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6" name="フッター プレースホルダ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555776" y="1412776"/>
            <a:ext cx="179356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Large p </a:t>
            </a:r>
            <a:r>
              <a:rPr lang="ja-JP" altLang="en-US" dirty="0" smtClean="0"/>
              <a:t>⇒</a:t>
            </a:r>
            <a:r>
              <a:rPr lang="en-US" altLang="ja-JP" dirty="0" smtClean="0"/>
              <a:t>large </a:t>
            </a:r>
            <a:r>
              <a:rPr lang="en-US" altLang="ja-JP" dirty="0" smtClean="0">
                <a:latin typeface="Symbol" pitchFamily="18" charset="2"/>
              </a:rPr>
              <a:t>r</a:t>
            </a:r>
            <a:endParaRPr kumimoji="1" lang="ja-JP" altLang="en-US" dirty="0">
              <a:latin typeface="Symbol" pitchFamily="18" charset="2"/>
            </a:endParaRPr>
          </a:p>
        </p:txBody>
      </p:sp>
      <p:pic>
        <p:nvPicPr>
          <p:cNvPr id="19" name="図 18" descr="WS00017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63688" y="5517232"/>
            <a:ext cx="1152128" cy="399252"/>
          </a:xfrm>
          <a:prstGeom prst="rect">
            <a:avLst/>
          </a:prstGeom>
        </p:spPr>
      </p:pic>
      <p:pic>
        <p:nvPicPr>
          <p:cNvPr id="20" name="図 19" descr="WS00011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19672" y="5445224"/>
            <a:ext cx="1495425" cy="542925"/>
          </a:xfrm>
          <a:prstGeom prst="rect">
            <a:avLst/>
          </a:prstGeom>
        </p:spPr>
      </p:pic>
      <p:pic>
        <p:nvPicPr>
          <p:cNvPr id="17" name="図 16" descr="WS000170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71600" y="1268760"/>
            <a:ext cx="3312368" cy="5107532"/>
          </a:xfrm>
          <a:prstGeom prst="rect">
            <a:avLst/>
          </a:prstGeom>
        </p:spPr>
      </p:pic>
      <p:pic>
        <p:nvPicPr>
          <p:cNvPr id="21" name="図 20" descr="WS000174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02594" y="3645024"/>
            <a:ext cx="4823238" cy="1914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Contents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kumimoji="1" lang="en-US" altLang="ja-JP" dirty="0" smtClean="0"/>
              <a:t>RF Acceleration</a:t>
            </a:r>
          </a:p>
          <a:p>
            <a:r>
              <a:rPr kumimoji="1" lang="en-US" altLang="ja-JP" dirty="0" err="1" smtClean="0"/>
              <a:t>Direc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/>
              <a:t>tvoltage</a:t>
            </a:r>
            <a:r>
              <a:rPr lang="ja-JP" altLang="en-US" dirty="0" smtClean="0"/>
              <a:t> </a:t>
            </a:r>
            <a:r>
              <a:rPr lang="en-US" altLang="ja-JP" dirty="0" smtClean="0"/>
              <a:t>and RF accelerations</a:t>
            </a:r>
          </a:p>
          <a:p>
            <a:pPr lvl="1"/>
            <a:r>
              <a:rPr lang="en-US" altLang="ja-JP" dirty="0" smtClean="0"/>
              <a:t>Electrostatic accelerators: </a:t>
            </a:r>
            <a:r>
              <a:rPr lang="en-US" altLang="ja-JP" dirty="0" err="1" smtClean="0"/>
              <a:t>Cockcroft&amp;Walton</a:t>
            </a:r>
            <a:r>
              <a:rPr lang="en-US" altLang="ja-JP" dirty="0" smtClean="0"/>
              <a:t>, Van de </a:t>
            </a:r>
            <a:r>
              <a:rPr lang="en-US" altLang="ja-JP" dirty="0" err="1" smtClean="0"/>
              <a:t>Graaf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RF accelerations: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, synchrotron(+FFAG)</a:t>
            </a:r>
          </a:p>
          <a:p>
            <a:r>
              <a:rPr kumimoji="1" lang="en-US" altLang="ja-JP" dirty="0" smtClean="0"/>
              <a:t>Electron and Proton/ions</a:t>
            </a:r>
          </a:p>
          <a:p>
            <a:pPr lvl="1"/>
            <a:r>
              <a:rPr lang="en-US" altLang="ja-JP" dirty="0" smtClean="0">
                <a:latin typeface="Symbol" pitchFamily="18" charset="2"/>
              </a:rPr>
              <a:t>b</a:t>
            </a:r>
            <a:r>
              <a:rPr lang="en-US" altLang="ja-JP" dirty="0" smtClean="0"/>
              <a:t>=1 vs. </a:t>
            </a:r>
            <a:r>
              <a:rPr lang="en-US" altLang="ja-JP" dirty="0" smtClean="0">
                <a:latin typeface="Symbol" pitchFamily="18" charset="2"/>
              </a:rPr>
              <a:t>b&lt;1</a:t>
            </a:r>
          </a:p>
          <a:p>
            <a:pPr lvl="1"/>
            <a:r>
              <a:rPr kumimoji="1" lang="en-US" altLang="ja-JP" dirty="0" smtClean="0"/>
              <a:t>Cavities (high-Q, ferrite, MA)</a:t>
            </a:r>
          </a:p>
          <a:p>
            <a:r>
              <a:rPr lang="en-US" altLang="ja-JP" dirty="0" smtClean="0"/>
              <a:t>Beams</a:t>
            </a:r>
          </a:p>
          <a:p>
            <a:pPr lvl="1"/>
            <a:r>
              <a:rPr lang="en-US" altLang="ja-JP" dirty="0" smtClean="0"/>
              <a:t>Synchrotron motion</a:t>
            </a:r>
          </a:p>
          <a:p>
            <a:pPr lvl="1"/>
            <a:r>
              <a:rPr lang="en-US" altLang="ja-JP" dirty="0" smtClean="0"/>
              <a:t>Phase stability &amp; transition</a:t>
            </a:r>
          </a:p>
          <a:p>
            <a:pPr lvl="1"/>
            <a:r>
              <a:rPr lang="en-US" altLang="ja-JP" dirty="0" smtClean="0"/>
              <a:t>Dual harmonic acceleration</a:t>
            </a:r>
          </a:p>
          <a:p>
            <a:pPr lvl="1"/>
            <a:r>
              <a:rPr lang="en-US" altLang="ja-JP" dirty="0" smtClean="0"/>
              <a:t>beam loadings</a:t>
            </a:r>
          </a:p>
          <a:p>
            <a:pPr>
              <a:buNone/>
            </a:pPr>
            <a:r>
              <a:rPr kumimoji="1" lang="en-US" altLang="ja-JP" dirty="0" smtClean="0"/>
              <a:t>RF Systems</a:t>
            </a:r>
          </a:p>
          <a:p>
            <a:r>
              <a:rPr lang="en-US" altLang="ja-JP" dirty="0" smtClean="0"/>
              <a:t>Cavities</a:t>
            </a:r>
          </a:p>
          <a:p>
            <a:pPr lvl="1"/>
            <a:r>
              <a:rPr lang="en-US" altLang="ja-JP" dirty="0" smtClean="0"/>
              <a:t>Designing of MA Cavities</a:t>
            </a:r>
          </a:p>
          <a:p>
            <a:r>
              <a:rPr lang="en-US" altLang="ja-JP" dirty="0" smtClean="0"/>
              <a:t>LLRF</a:t>
            </a:r>
          </a:p>
          <a:p>
            <a:r>
              <a:rPr lang="en-US" altLang="ja-JP" dirty="0" smtClean="0"/>
              <a:t>FFAG cavities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548680"/>
            <a:ext cx="4038600" cy="5577483"/>
          </a:xfrm>
        </p:spPr>
        <p:txBody>
          <a:bodyPr/>
          <a:lstStyle/>
          <a:p>
            <a:r>
              <a:rPr kumimoji="1" lang="en-US" altLang="ja-JP" dirty="0" smtClean="0"/>
              <a:t>Slippage factor</a:t>
            </a:r>
            <a:endParaRPr kumimoji="1" lang="ja-JP" altLang="en-US" dirty="0"/>
          </a:p>
        </p:txBody>
      </p:sp>
      <p:pic>
        <p:nvPicPr>
          <p:cNvPr id="5" name="コンテンツ プレースホルダ 4" descr="WS00016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4038600" cy="2542822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755576" y="3933056"/>
            <a:ext cx="2882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Contour  plot shows  </a:t>
            </a:r>
          </a:p>
          <a:p>
            <a:r>
              <a:rPr lang="en-US" altLang="ja-JP" dirty="0"/>
              <a:t>d</a:t>
            </a:r>
            <a:r>
              <a:rPr lang="en-US" altLang="ja-JP" dirty="0" smtClean="0"/>
              <a:t>e-bunching of beam in RCS.</a:t>
            </a:r>
          </a:p>
          <a:p>
            <a:endParaRPr kumimoji="1" lang="ja-JP" altLang="en-US" dirty="0"/>
          </a:p>
        </p:txBody>
      </p:sp>
      <p:graphicFrame>
        <p:nvGraphicFramePr>
          <p:cNvPr id="7" name="オブジェクト 6"/>
          <p:cNvGraphicFramePr>
            <a:graphicFrameLocks noChangeAspect="1"/>
          </p:cNvGraphicFramePr>
          <p:nvPr/>
        </p:nvGraphicFramePr>
        <p:xfrm>
          <a:off x="5652119" y="1628800"/>
          <a:ext cx="1924577" cy="648072"/>
        </p:xfrm>
        <a:graphic>
          <a:graphicData uri="http://schemas.openxmlformats.org/presentationml/2006/ole">
            <p:oleObj spid="_x0000_s104450" name="数式" r:id="rId4" imgW="1244520" imgH="419040" progId="Equation.3">
              <p:embed/>
            </p:oleObj>
          </a:graphicData>
        </a:graphic>
      </p:graphicFrame>
      <p:sp>
        <p:nvSpPr>
          <p:cNvPr id="8" name="テキスト ボックス 7"/>
          <p:cNvSpPr txBox="1"/>
          <p:nvPr/>
        </p:nvSpPr>
        <p:spPr>
          <a:xfrm>
            <a:off x="4572000" y="1124744"/>
            <a:ext cx="436497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Momentum spread (Full width) is  given by</a:t>
            </a:r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r>
              <a:rPr lang="en-US" altLang="ja-JP" dirty="0" smtClean="0"/>
              <a:t>In RCS, h=-0.69, </a:t>
            </a:r>
            <a:r>
              <a:rPr lang="en-US" altLang="ja-JP" dirty="0" err="1" smtClean="0"/>
              <a:t>frev</a:t>
            </a:r>
            <a:r>
              <a:rPr lang="en-US" altLang="ja-JP" dirty="0" smtClean="0"/>
              <a:t>=0.469 MHz at injection.</a:t>
            </a:r>
          </a:p>
          <a:p>
            <a:endParaRPr kumimoji="1" lang="en-US" altLang="ja-JP" dirty="0"/>
          </a:p>
          <a:p>
            <a:r>
              <a:rPr lang="en-US" altLang="ja-JP" dirty="0" smtClean="0"/>
              <a:t>Bunch is lengthen by 500 ns in 300 turns.</a:t>
            </a:r>
          </a:p>
          <a:p>
            <a:endParaRPr kumimoji="1" lang="en-US" altLang="ja-JP" dirty="0"/>
          </a:p>
          <a:p>
            <a:r>
              <a:rPr lang="en-US" altLang="ja-JP" dirty="0" smtClean="0"/>
              <a:t>Momentum spread (full width) is 0.11 % </a:t>
            </a:r>
            <a:endParaRPr kumimoji="1" lang="ja-JP" altLang="en-US" dirty="0"/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14800" cy="4925144"/>
          </a:xfrm>
        </p:spPr>
        <p:txBody>
          <a:bodyPr>
            <a:normAutofit/>
          </a:bodyPr>
          <a:lstStyle/>
          <a:p>
            <a:r>
              <a:rPr kumimoji="1" lang="en-US" altLang="ja-JP" dirty="0" smtClean="0"/>
              <a:t>Synchrotron motion</a:t>
            </a:r>
          </a:p>
          <a:p>
            <a:pPr lvl="1"/>
            <a:r>
              <a:rPr lang="en-US" altLang="ja-JP" dirty="0" smtClean="0"/>
              <a:t>Synchronous particle</a:t>
            </a:r>
          </a:p>
          <a:p>
            <a:pPr lvl="1"/>
            <a:endParaRPr lang="en-US" altLang="ja-JP" dirty="0" smtClean="0"/>
          </a:p>
          <a:p>
            <a:pPr lvl="1"/>
            <a:r>
              <a:rPr kumimoji="1" lang="en-US" altLang="ja-JP" dirty="0" smtClean="0"/>
              <a:t>Non-synchronous particle</a:t>
            </a:r>
          </a:p>
          <a:p>
            <a:endParaRPr kumimoji="1" lang="en-US" altLang="ja-JP" dirty="0" smtClean="0"/>
          </a:p>
          <a:p>
            <a:r>
              <a:rPr lang="en-US" altLang="ja-JP" dirty="0" smtClean="0"/>
              <a:t>E</a:t>
            </a:r>
            <a:r>
              <a:rPr kumimoji="1" lang="en-US" altLang="ja-JP" dirty="0" smtClean="0"/>
              <a:t>quations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/>
              <a:t>give</a:t>
            </a:r>
            <a:endParaRPr kumimoji="1" lang="ja-JP" altLang="en-US" dirty="0"/>
          </a:p>
        </p:txBody>
      </p:sp>
      <p:graphicFrame>
        <p:nvGraphicFramePr>
          <p:cNvPr id="5" name="コンテンツ プレースホルダ 4"/>
          <p:cNvGraphicFramePr>
            <a:graphicFrameLocks noChangeAspect="1"/>
          </p:cNvGraphicFramePr>
          <p:nvPr>
            <p:ph sz="half" idx="2"/>
          </p:nvPr>
        </p:nvGraphicFramePr>
        <p:xfrm>
          <a:off x="2051720" y="2492896"/>
          <a:ext cx="2156048" cy="491552"/>
        </p:xfrm>
        <a:graphic>
          <a:graphicData uri="http://schemas.openxmlformats.org/presentationml/2006/ole">
            <p:oleObj spid="_x0000_s1026" name="数式" r:id="rId3" imgW="1002960" imgH="228600" progId="Equation.3">
              <p:embed/>
            </p:oleObj>
          </a:graphicData>
        </a:graphic>
      </p:graphicFrame>
      <p:graphicFrame>
        <p:nvGraphicFramePr>
          <p:cNvPr id="6" name="オブジェクト 5"/>
          <p:cNvGraphicFramePr>
            <a:graphicFrameLocks noChangeAspect="1"/>
          </p:cNvGraphicFramePr>
          <p:nvPr/>
        </p:nvGraphicFramePr>
        <p:xfrm>
          <a:off x="1707681" y="3501008"/>
          <a:ext cx="2912323" cy="504056"/>
        </p:xfrm>
        <a:graphic>
          <a:graphicData uri="http://schemas.openxmlformats.org/presentationml/2006/ole">
            <p:oleObj spid="_x0000_s1027" name="数式" r:id="rId4" imgW="1320480" imgH="228600" progId="Equation.3">
              <p:embed/>
            </p:oleObj>
          </a:graphicData>
        </a:graphic>
      </p:graphicFrame>
      <p:graphicFrame>
        <p:nvGraphicFramePr>
          <p:cNvPr id="7" name="オブジェクト 6"/>
          <p:cNvGraphicFramePr>
            <a:graphicFrameLocks noChangeAspect="1"/>
          </p:cNvGraphicFramePr>
          <p:nvPr/>
        </p:nvGraphicFramePr>
        <p:xfrm>
          <a:off x="539552" y="4437112"/>
          <a:ext cx="4536504" cy="980866"/>
        </p:xfrm>
        <a:graphic>
          <a:graphicData uri="http://schemas.openxmlformats.org/presentationml/2006/ole">
            <p:oleObj spid="_x0000_s1028" name="数式" r:id="rId5" imgW="2349360" imgH="507960" progId="Equation.3">
              <p:embed/>
            </p:oleObj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/>
        </p:nvGraphicFramePr>
        <p:xfrm>
          <a:off x="611559" y="5373216"/>
          <a:ext cx="2712901" cy="792088"/>
        </p:xfrm>
        <a:graphic>
          <a:graphicData uri="http://schemas.openxmlformats.org/presentationml/2006/ole">
            <p:oleObj spid="_x0000_s1029" name="数式" r:id="rId6" imgW="1739880" imgH="507960" progId="Equation.3">
              <p:embed/>
            </p:oleObj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/>
        </p:nvGraphicFramePr>
        <p:xfrm>
          <a:off x="5076056" y="3573016"/>
          <a:ext cx="3900316" cy="901948"/>
        </p:xfrm>
        <a:graphic>
          <a:graphicData uri="http://schemas.openxmlformats.org/presentationml/2006/ole">
            <p:oleObj spid="_x0000_s1032" name="数式" r:id="rId7" imgW="2031840" imgH="469800" progId="Equation.3">
              <p:embed/>
            </p:oleObj>
          </a:graphicData>
        </a:graphic>
      </p:graphicFrame>
      <p:sp>
        <p:nvSpPr>
          <p:cNvPr id="13" name="コンテンツ プレースホルダ 2"/>
          <p:cNvSpPr txBox="1">
            <a:spLocks/>
          </p:cNvSpPr>
          <p:nvPr/>
        </p:nvSpPr>
        <p:spPr>
          <a:xfrm>
            <a:off x="5148064" y="3573016"/>
            <a:ext cx="3816424" cy="3052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altLang="ja-JP" sz="2800" dirty="0" smtClean="0"/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ja-JP" sz="2800" dirty="0" smtClean="0"/>
              <a:t>Synchrotron oscillation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4" name="オブジェクト 13"/>
          <p:cNvGraphicFramePr>
            <a:graphicFrameLocks noChangeAspect="1"/>
          </p:cNvGraphicFramePr>
          <p:nvPr/>
        </p:nvGraphicFramePr>
        <p:xfrm>
          <a:off x="5580112" y="4653136"/>
          <a:ext cx="2736304" cy="876472"/>
        </p:xfrm>
        <a:graphic>
          <a:graphicData uri="http://schemas.openxmlformats.org/presentationml/2006/ole">
            <p:oleObj spid="_x0000_s1033" name="数式" r:id="rId8" imgW="1625400" imgH="520560" progId="Equation.3">
              <p:embed/>
            </p:oleObj>
          </a:graphicData>
        </a:graphic>
      </p:graphicFrame>
      <p:pic>
        <p:nvPicPr>
          <p:cNvPr id="15" name="図 14" descr="WS00012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36296" y="1484784"/>
            <a:ext cx="1522090" cy="1983707"/>
          </a:xfrm>
          <a:prstGeom prst="rect">
            <a:avLst/>
          </a:prstGeom>
        </p:spPr>
      </p:pic>
      <p:graphicFrame>
        <p:nvGraphicFramePr>
          <p:cNvPr id="1034" name="Object 10"/>
          <p:cNvGraphicFramePr>
            <a:graphicFrameLocks noChangeAspect="1"/>
          </p:cNvGraphicFramePr>
          <p:nvPr/>
        </p:nvGraphicFramePr>
        <p:xfrm>
          <a:off x="4644008" y="404664"/>
          <a:ext cx="4183188" cy="1372294"/>
        </p:xfrm>
        <a:graphic>
          <a:graphicData uri="http://schemas.openxmlformats.org/presentationml/2006/ole">
            <p:oleObj spid="_x0000_s1034" name="数式" r:id="rId10" imgW="2247840" imgH="736560" progId="Equation.3">
              <p:embed/>
            </p:oleObj>
          </a:graphicData>
        </a:graphic>
      </p:graphicFrame>
      <p:graphicFrame>
        <p:nvGraphicFramePr>
          <p:cNvPr id="17" name="オブジェクト 16"/>
          <p:cNvGraphicFramePr>
            <a:graphicFrameLocks noChangeAspect="1"/>
          </p:cNvGraphicFramePr>
          <p:nvPr/>
        </p:nvGraphicFramePr>
        <p:xfrm>
          <a:off x="5148064" y="1988840"/>
          <a:ext cx="1584176" cy="720080"/>
        </p:xfrm>
        <a:graphic>
          <a:graphicData uri="http://schemas.openxmlformats.org/presentationml/2006/ole">
            <p:oleObj spid="_x0000_s1035" name="数式" r:id="rId11" imgW="977760" imgH="444240" progId="Equation.3">
              <p:embed/>
            </p:oleObj>
          </a:graphicData>
        </a:graphic>
      </p:graphicFrame>
      <p:sp>
        <p:nvSpPr>
          <p:cNvPr id="16" name="テキスト ボックス 15"/>
          <p:cNvSpPr txBox="1"/>
          <p:nvPr/>
        </p:nvSpPr>
        <p:spPr>
          <a:xfrm>
            <a:off x="395536" y="260648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dirty="0" smtClean="0"/>
              <a:t>Synchrotron motion</a:t>
            </a:r>
          </a:p>
          <a:p>
            <a:endParaRPr kumimoji="1" lang="ja-JP" altLang="en-US" sz="4000" dirty="0"/>
          </a:p>
        </p:txBody>
      </p:sp>
      <p:sp>
        <p:nvSpPr>
          <p:cNvPr id="18" name="日付プレースホルダ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9" name="フッター プレースホル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76056" y="3068960"/>
            <a:ext cx="210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For small amplitude,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Stable RF phase</a:t>
            </a:r>
            <a:endParaRPr kumimoji="1" lang="ja-JP" altLang="en-US" dirty="0"/>
          </a:p>
        </p:txBody>
      </p:sp>
      <p:pic>
        <p:nvPicPr>
          <p:cNvPr id="6" name="コンテンツ プレースホルダ 5" descr="WS00011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79225" y="1701006"/>
            <a:ext cx="3082714" cy="4104258"/>
          </a:xfrm>
        </p:spPr>
      </p:pic>
      <p:graphicFrame>
        <p:nvGraphicFramePr>
          <p:cNvPr id="5" name="コンテンツ プレースホルダ 4"/>
          <p:cNvGraphicFramePr>
            <a:graphicFrameLocks noChangeAspect="1"/>
          </p:cNvGraphicFramePr>
          <p:nvPr>
            <p:ph sz="half" idx="1"/>
          </p:nvPr>
        </p:nvGraphicFramePr>
        <p:xfrm>
          <a:off x="1331640" y="2060848"/>
          <a:ext cx="2314600" cy="621412"/>
        </p:xfrm>
        <a:graphic>
          <a:graphicData uri="http://schemas.openxmlformats.org/presentationml/2006/ole">
            <p:oleObj spid="_x0000_s2050" name="数式" r:id="rId4" imgW="850680" imgH="228600" progId="Equation.3">
              <p:embed/>
            </p:oleObj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467544" y="1556792"/>
            <a:ext cx="1715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/>
              <a:t>f</a:t>
            </a:r>
            <a:r>
              <a:rPr kumimoji="1" lang="en-US" altLang="ja-JP" sz="2400" dirty="0" smtClean="0"/>
              <a:t>or  stability.</a:t>
            </a:r>
            <a:endParaRPr kumimoji="1" lang="ja-JP" altLang="en-US" sz="24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5576" y="2924944"/>
            <a:ext cx="235513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Below transition</a:t>
            </a:r>
            <a:r>
              <a:rPr kumimoji="1" lang="en-US" altLang="ja-JP" dirty="0" smtClean="0"/>
              <a:t>, (</a:t>
            </a:r>
            <a:r>
              <a:rPr kumimoji="1" lang="en-US" altLang="ja-JP" dirty="0" smtClean="0">
                <a:latin typeface="Symbol" pitchFamily="18" charset="2"/>
              </a:rPr>
              <a:t>h</a:t>
            </a:r>
            <a:r>
              <a:rPr kumimoji="1" lang="en-US" altLang="ja-JP" dirty="0" smtClean="0"/>
              <a:t>&lt;0)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      Acceleration 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      </a:t>
            </a:r>
            <a:r>
              <a:rPr kumimoji="1" lang="en-US" altLang="ja-JP" dirty="0" smtClean="0"/>
              <a:t>Deceleration 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Above transition</a:t>
            </a:r>
            <a:r>
              <a:rPr lang="en-US" altLang="ja-JP" dirty="0" smtClean="0"/>
              <a:t>, </a:t>
            </a:r>
            <a:r>
              <a:rPr lang="en-US" altLang="ja-JP" dirty="0" smtClean="0"/>
              <a:t>(</a:t>
            </a:r>
            <a:r>
              <a:rPr lang="en-US" altLang="ja-JP" dirty="0" smtClean="0">
                <a:latin typeface="Symbol" pitchFamily="18" charset="2"/>
              </a:rPr>
              <a:t>h</a:t>
            </a:r>
            <a:r>
              <a:rPr lang="en-US" altLang="ja-JP" dirty="0" smtClean="0"/>
              <a:t>&gt;0</a:t>
            </a:r>
            <a:r>
              <a:rPr lang="en-US" altLang="ja-JP" dirty="0" smtClean="0"/>
              <a:t>)</a:t>
            </a:r>
            <a:endParaRPr kumimoji="1" lang="en-US" altLang="ja-JP" dirty="0" smtClean="0"/>
          </a:p>
          <a:p>
            <a:endParaRPr lang="en-US" altLang="ja-JP" dirty="0"/>
          </a:p>
          <a:p>
            <a:r>
              <a:rPr lang="en-US" altLang="ja-JP" dirty="0" smtClean="0"/>
              <a:t>      Acceleration </a:t>
            </a:r>
            <a:endParaRPr lang="en-US" altLang="ja-JP" dirty="0"/>
          </a:p>
          <a:p>
            <a:endParaRPr lang="en-US" altLang="ja-JP" dirty="0" smtClean="0"/>
          </a:p>
          <a:p>
            <a:r>
              <a:rPr lang="en-US" altLang="ja-JP" dirty="0"/>
              <a:t>      </a:t>
            </a:r>
            <a:r>
              <a:rPr lang="en-US" altLang="ja-JP" dirty="0" smtClean="0"/>
              <a:t>Deceleration</a:t>
            </a:r>
            <a:endParaRPr kumimoji="1" lang="ja-JP" altLang="en-US" dirty="0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/>
        </p:nvGraphicFramePr>
        <p:xfrm>
          <a:off x="2555776" y="3284984"/>
          <a:ext cx="2369298" cy="720081"/>
        </p:xfrm>
        <a:graphic>
          <a:graphicData uri="http://schemas.openxmlformats.org/presentationml/2006/ole">
            <p:oleObj spid="_x0000_s2051" name="数式" r:id="rId5" imgW="1295280" imgH="393480" progId="Equation.3">
              <p:embed/>
            </p:oleObj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2416175" y="3933825"/>
          <a:ext cx="2647950" cy="720725"/>
        </p:xfrm>
        <a:graphic>
          <a:graphicData uri="http://schemas.openxmlformats.org/presentationml/2006/ole">
            <p:oleObj spid="_x0000_s2052" name="数式" r:id="rId6" imgW="1447560" imgH="393480" progId="Equation.3">
              <p:embed/>
            </p:oleObj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/>
        </p:nvGraphicFramePr>
        <p:xfrm>
          <a:off x="2555776" y="4941168"/>
          <a:ext cx="2368550" cy="720725"/>
        </p:xfrm>
        <a:graphic>
          <a:graphicData uri="http://schemas.openxmlformats.org/presentationml/2006/ole">
            <p:oleObj spid="_x0000_s2053" name="数式" r:id="rId7" imgW="1295280" imgH="393480" progId="Equation.3">
              <p:embed/>
            </p:oleObj>
          </a:graphicData>
        </a:graphic>
      </p:graphicFrame>
      <p:graphicFrame>
        <p:nvGraphicFramePr>
          <p:cNvPr id="2054" name="Object 6"/>
          <p:cNvGraphicFramePr>
            <a:graphicFrameLocks noChangeAspect="1"/>
          </p:cNvGraphicFramePr>
          <p:nvPr/>
        </p:nvGraphicFramePr>
        <p:xfrm>
          <a:off x="2474913" y="5732463"/>
          <a:ext cx="2532062" cy="720725"/>
        </p:xfrm>
        <a:graphic>
          <a:graphicData uri="http://schemas.openxmlformats.org/presentationml/2006/ole">
            <p:oleObj spid="_x0000_s2054" name="数式" r:id="rId8" imgW="1384200" imgH="393480" progId="Equation.3">
              <p:embed/>
            </p:oleObj>
          </a:graphicData>
        </a:graphic>
      </p:graphicFrame>
      <p:sp>
        <p:nvSpPr>
          <p:cNvPr id="13" name="テキスト ボックス 12"/>
          <p:cNvSpPr txBox="1"/>
          <p:nvPr/>
        </p:nvSpPr>
        <p:spPr>
          <a:xfrm>
            <a:off x="5724128" y="5733256"/>
            <a:ext cx="3008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At transition crossing,</a:t>
            </a:r>
          </a:p>
          <a:p>
            <a:r>
              <a:rPr kumimoji="1" lang="en-US" altLang="ja-JP" dirty="0" smtClean="0"/>
              <a:t>RF phase </a:t>
            </a:r>
            <a:r>
              <a:rPr kumimoji="1" lang="en-US" altLang="ja-JP" dirty="0" err="1" smtClean="0">
                <a:latin typeface="Symbol" pitchFamily="18" charset="2"/>
              </a:rPr>
              <a:t>f</a:t>
            </a:r>
            <a:r>
              <a:rPr kumimoji="1" lang="en-US" altLang="ja-JP" dirty="0" err="1" smtClean="0"/>
              <a:t>s</a:t>
            </a:r>
            <a:r>
              <a:rPr kumimoji="1" lang="en-US" altLang="ja-JP" dirty="0" smtClean="0"/>
              <a:t> will </a:t>
            </a:r>
            <a:r>
              <a:rPr lang="en-US" altLang="ja-JP" dirty="0" smtClean="0"/>
              <a:t>move to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latin typeface="Symbol" pitchFamily="18" charset="2"/>
              </a:rPr>
              <a:t>p-</a:t>
            </a:r>
            <a:r>
              <a:rPr kumimoji="1" lang="en-US" altLang="ja-JP" dirty="0" err="1" smtClean="0">
                <a:latin typeface="Symbol" pitchFamily="18" charset="2"/>
              </a:rPr>
              <a:t>f</a:t>
            </a:r>
            <a:r>
              <a:rPr kumimoji="1" lang="en-US" altLang="ja-JP" dirty="0" err="1" smtClean="0"/>
              <a:t>s</a:t>
            </a:r>
            <a:endParaRPr kumimoji="1" lang="ja-JP" altLang="en-US" dirty="0"/>
          </a:p>
        </p:txBody>
      </p:sp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5" name="フッター プレースホルダ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16" name="右矢印 15"/>
          <p:cNvSpPr/>
          <p:nvPr/>
        </p:nvSpPr>
        <p:spPr>
          <a:xfrm rot="19225391">
            <a:off x="4846316" y="3273585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/>
          <p:cNvSpPr/>
          <p:nvPr/>
        </p:nvSpPr>
        <p:spPr>
          <a:xfrm rot="19283211">
            <a:off x="5176113" y="3949776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 rot="19225391">
            <a:off x="4826704" y="4809957"/>
            <a:ext cx="837683" cy="2277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右矢印 18"/>
          <p:cNvSpPr/>
          <p:nvPr/>
        </p:nvSpPr>
        <p:spPr>
          <a:xfrm rot="19225391">
            <a:off x="4908567" y="5613967"/>
            <a:ext cx="837683" cy="2277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 4" descr="WS00011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3568" y="1628800"/>
            <a:ext cx="3390900" cy="2409825"/>
          </a:xfrm>
        </p:spPr>
      </p:pic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4008" y="5229200"/>
            <a:ext cx="4316288" cy="1224136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When acceleration starts, </a:t>
            </a:r>
            <a:r>
              <a:rPr lang="en-US" altLang="ja-JP" dirty="0" err="1" smtClean="0">
                <a:latin typeface="Symbol" pitchFamily="18" charset="2"/>
              </a:rPr>
              <a:t>f</a:t>
            </a:r>
            <a:r>
              <a:rPr lang="en-US" altLang="ja-JP" dirty="0" err="1" smtClean="0"/>
              <a:t>s</a:t>
            </a:r>
            <a:r>
              <a:rPr lang="en-US" altLang="ja-JP" dirty="0" smtClean="0"/>
              <a:t> is increasing, then Wm and A reduced. </a:t>
            </a:r>
          </a:p>
          <a:p>
            <a:r>
              <a:rPr kumimoji="1" lang="en-US" altLang="ja-JP" dirty="0" smtClean="0"/>
              <a:t>Large RF voltage is necessary to accelerate high intensity beam.</a:t>
            </a:r>
            <a:endParaRPr kumimoji="1" lang="ja-JP" altLang="en-US" dirty="0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/>
        </p:nvGraphicFramePr>
        <p:xfrm>
          <a:off x="1979712" y="4005065"/>
          <a:ext cx="1368152" cy="473591"/>
        </p:xfrm>
        <a:graphic>
          <a:graphicData uri="http://schemas.openxmlformats.org/presentationml/2006/ole">
            <p:oleObj spid="_x0000_s3074" name="数式" r:id="rId4" imgW="660240" imgH="228600" progId="Equation.3">
              <p:embed/>
            </p:oleObj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395536" y="4437112"/>
          <a:ext cx="4320480" cy="396780"/>
        </p:xfrm>
        <a:graphic>
          <a:graphicData uri="http://schemas.openxmlformats.org/presentationml/2006/ole">
            <p:oleObj spid="_x0000_s3075" name="数式" r:id="rId5" imgW="2489040" imgH="228600" progId="Equation.3">
              <p:embed/>
            </p:oleObj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/>
        </p:nvGraphicFramePr>
        <p:xfrm>
          <a:off x="395536" y="5373216"/>
          <a:ext cx="2088232" cy="843730"/>
        </p:xfrm>
        <a:graphic>
          <a:graphicData uri="http://schemas.openxmlformats.org/presentationml/2006/ole">
            <p:oleObj spid="_x0000_s3076" name="数式" r:id="rId6" imgW="1257120" imgH="507960" progId="Equation.3">
              <p:embed/>
            </p:oleObj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683568" y="472514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Bucket height </a:t>
            </a:r>
            <a:r>
              <a:rPr kumimoji="1" lang="en-US" altLang="ja-JP" dirty="0" smtClean="0"/>
              <a:t> and acceptance for </a:t>
            </a:r>
            <a:r>
              <a:rPr kumimoji="1" lang="en-US" altLang="ja-JP" dirty="0" smtClean="0"/>
              <a:t>stationary bucket 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932040" y="260648"/>
            <a:ext cx="38005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Bucket height</a:t>
            </a:r>
            <a:r>
              <a:rPr lang="en-US" altLang="ja-JP" dirty="0"/>
              <a:t>, Wm</a:t>
            </a:r>
            <a:r>
              <a:rPr kumimoji="1" lang="en-US" altLang="ja-JP" dirty="0" smtClean="0"/>
              <a:t> and </a:t>
            </a:r>
            <a:r>
              <a:rPr lang="en-US" altLang="ja-JP" dirty="0" smtClean="0"/>
              <a:t>Acceptance, A </a:t>
            </a:r>
            <a:endParaRPr lang="ja-JP" altLang="en-US" dirty="0"/>
          </a:p>
          <a:p>
            <a:r>
              <a:rPr kumimoji="1" lang="en-US" altLang="ja-JP" dirty="0" smtClean="0"/>
              <a:t> for moving bucket</a:t>
            </a:r>
          </a:p>
        </p:txBody>
      </p:sp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2699792" y="5373216"/>
          <a:ext cx="2046287" cy="844550"/>
        </p:xfrm>
        <a:graphic>
          <a:graphicData uri="http://schemas.openxmlformats.org/presentationml/2006/ole">
            <p:oleObj spid="_x0000_s3077" name="数式" r:id="rId7" imgW="1231560" imgH="507960" progId="Equation.3">
              <p:embed/>
            </p:oleObj>
          </a:graphicData>
        </a:graphic>
      </p:graphicFrame>
      <p:pic>
        <p:nvPicPr>
          <p:cNvPr id="13" name="図 12" descr="WS00011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20072" y="2204864"/>
            <a:ext cx="3000375" cy="2333625"/>
          </a:xfrm>
          <a:prstGeom prst="rect">
            <a:avLst/>
          </a:prstGeom>
        </p:spPr>
      </p:pic>
      <p:pic>
        <p:nvPicPr>
          <p:cNvPr id="14" name="図 13" descr="WS000125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20072" y="1196752"/>
            <a:ext cx="3036193" cy="3897463"/>
          </a:xfrm>
          <a:prstGeom prst="rect">
            <a:avLst/>
          </a:prstGeom>
        </p:spPr>
      </p:pic>
      <p:pic>
        <p:nvPicPr>
          <p:cNvPr id="12" name="図 11" descr="WS000032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27584" y="1196752"/>
            <a:ext cx="1600000" cy="676191"/>
          </a:xfrm>
          <a:prstGeom prst="rect">
            <a:avLst/>
          </a:prstGeom>
        </p:spPr>
      </p:pic>
      <p:graphicFrame>
        <p:nvGraphicFramePr>
          <p:cNvPr id="15" name="オブジェクト 14"/>
          <p:cNvGraphicFramePr>
            <a:graphicFrameLocks noChangeAspect="1"/>
          </p:cNvGraphicFramePr>
          <p:nvPr/>
        </p:nvGraphicFramePr>
        <p:xfrm>
          <a:off x="3059831" y="1340767"/>
          <a:ext cx="1224137" cy="379905"/>
        </p:xfrm>
        <a:graphic>
          <a:graphicData uri="http://schemas.openxmlformats.org/presentationml/2006/ole">
            <p:oleObj spid="_x0000_s3078" name="数式" r:id="rId11" imgW="736560" imgH="228600" progId="Equation.3">
              <p:embed/>
            </p:oleObj>
          </a:graphicData>
        </a:graphic>
      </p:graphicFrame>
      <p:sp>
        <p:nvSpPr>
          <p:cNvPr id="16" name="日付プレースホル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18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6340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RF Bucket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55576" y="908720"/>
            <a:ext cx="3655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Particles are oscillating in the bucket.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RF voltage pattern for proton ring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3136"/>
          </a:xfrm>
        </p:spPr>
        <p:txBody>
          <a:bodyPr>
            <a:normAutofit fontScale="55000" lnSpcReduction="20000"/>
          </a:bodyPr>
          <a:lstStyle/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pPr>
              <a:buNone/>
            </a:pPr>
            <a:r>
              <a:rPr lang="en-US" altLang="ja-JP" dirty="0" smtClean="0"/>
              <a:t>(a)</a:t>
            </a:r>
            <a:r>
              <a:rPr kumimoji="1" lang="en-US" altLang="ja-JP" dirty="0" smtClean="0"/>
              <a:t>: dB/</a:t>
            </a:r>
            <a:r>
              <a:rPr kumimoji="1" lang="en-US" altLang="ja-JP" dirty="0" err="1" smtClean="0"/>
              <a:t>dt</a:t>
            </a:r>
            <a:r>
              <a:rPr kumimoji="1" lang="en-US" altLang="ja-JP" dirty="0" smtClean="0"/>
              <a:t> = const</a:t>
            </a:r>
          </a:p>
          <a:p>
            <a:pPr>
              <a:buNone/>
            </a:pPr>
            <a:r>
              <a:rPr lang="en-US" altLang="ja-JP" dirty="0" smtClean="0"/>
              <a:t>(b): RCS</a:t>
            </a:r>
            <a:endParaRPr kumimoji="1" lang="ja-JP" altLang="en-US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5436096" y="2132856"/>
          <a:ext cx="1788586" cy="792088"/>
        </p:xfrm>
        <a:graphic>
          <a:graphicData uri="http://schemas.openxmlformats.org/presentationml/2006/ole">
            <p:oleObj spid="_x0000_s4098" name="数式" r:id="rId3" imgW="888840" imgH="393480" progId="Equation.3">
              <p:embed/>
            </p:oleObj>
          </a:graphicData>
        </a:graphic>
      </p:graphicFrame>
      <p:pic>
        <p:nvPicPr>
          <p:cNvPr id="7" name="図 6" descr="WS0001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47664" y="2276872"/>
            <a:ext cx="2952328" cy="2307010"/>
          </a:xfrm>
          <a:prstGeom prst="rect">
            <a:avLst/>
          </a:prstGeom>
        </p:spPr>
      </p:pic>
      <p:pic>
        <p:nvPicPr>
          <p:cNvPr id="8" name="図 7" descr="WS0001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2924944"/>
            <a:ext cx="2304256" cy="1670015"/>
          </a:xfrm>
          <a:prstGeom prst="rect">
            <a:avLst/>
          </a:prstGeom>
        </p:spPr>
      </p:pic>
      <p:pic>
        <p:nvPicPr>
          <p:cNvPr id="9" name="図 8" descr="WS0001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2996952"/>
            <a:ext cx="1982274" cy="1476079"/>
          </a:xfrm>
          <a:prstGeom prst="rect">
            <a:avLst/>
          </a:prstGeom>
        </p:spPr>
      </p:pic>
      <p:sp>
        <p:nvSpPr>
          <p:cNvPr id="10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83568" y="4653136"/>
            <a:ext cx="8064896" cy="1473027"/>
          </a:xfrm>
        </p:spPr>
        <p:txBody>
          <a:bodyPr>
            <a:normAutofit fontScale="55000" lnSpcReduction="20000"/>
          </a:bodyPr>
          <a:lstStyle/>
          <a:p>
            <a:r>
              <a:rPr kumimoji="1" lang="en-US" altLang="ja-JP" dirty="0" smtClean="0"/>
              <a:t>A computer code, RAMA, is suitable to estimate the bunch size and energy spread during acceleration from magnet pattern.</a:t>
            </a:r>
            <a:endParaRPr lang="en-US" altLang="ja-JP" dirty="0"/>
          </a:p>
          <a:p>
            <a:pPr lvl="1"/>
            <a:r>
              <a:rPr kumimoji="1" lang="en-US" altLang="ja-JP" dirty="0" smtClean="0"/>
              <a:t>Developed by Rick </a:t>
            </a:r>
            <a:r>
              <a:rPr kumimoji="1" lang="en-US" altLang="ja-JP" dirty="0" err="1" smtClean="0"/>
              <a:t>Baartman</a:t>
            </a:r>
            <a:r>
              <a:rPr kumimoji="1" lang="en-US" altLang="ja-JP" dirty="0" smtClean="0"/>
              <a:t>, TRIUMF.</a:t>
            </a:r>
          </a:p>
          <a:p>
            <a:r>
              <a:rPr lang="en-US" altLang="ja-JP" dirty="0" smtClean="0"/>
              <a:t>The </a:t>
            </a:r>
            <a:r>
              <a:rPr lang="en-US" altLang="ja-JP" dirty="0" err="1" smtClean="0"/>
              <a:t>emittance</a:t>
            </a:r>
            <a:r>
              <a:rPr lang="en-US" altLang="ja-JP" dirty="0" smtClean="0"/>
              <a:t> given by a booster accelerator can be used for another accelerator (Main Ring).</a:t>
            </a:r>
          </a:p>
          <a:p>
            <a:r>
              <a:rPr lang="en-US" altLang="ja-JP" dirty="0" smtClean="0"/>
              <a:t>It also gives longitudinal beam impedance and instability effects.</a:t>
            </a:r>
          </a:p>
          <a:p>
            <a:r>
              <a:rPr kumimoji="1" lang="en-US" altLang="ja-JP" dirty="0" smtClean="0"/>
              <a:t>Hoffman-Pedersen distribution is used to estimate the longitudinal space charge.</a:t>
            </a:r>
            <a:endParaRPr kumimoji="1" lang="ja-JP" altLang="en-US" dirty="0"/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611560" y="908720"/>
            <a:ext cx="7704856" cy="144016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proton synchrotrons, bunch length is gradually shortened by adiabatic damping. Momentum spread is increasing and </a:t>
            </a: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emittance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constant.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electron ring, synchrotron oscillation is damped by synchrotron radiation. But, the radiation also excites the particles. </a:t>
            </a: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Emittance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 given by two effects.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proton ring, </a:t>
            </a:r>
            <a:r>
              <a:rPr kumimoji="1" lang="en-US" altLang="ja-JP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emittance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matching is important as no synchrotron radiation. 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日付プレースホルダ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3" name="フッター プレースホルダ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Motion of particles</a:t>
            </a:r>
            <a:endParaRPr kumimoji="1" lang="ja-JP" altLang="en-US" dirty="0"/>
          </a:p>
        </p:txBody>
      </p:sp>
      <p:pic>
        <p:nvPicPr>
          <p:cNvPr id="5" name="コンテンツ プレースホルダ 4" descr="WS0001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764704"/>
            <a:ext cx="2592288" cy="2329707"/>
          </a:xfrm>
        </p:spPr>
      </p:pic>
      <p:pic>
        <p:nvPicPr>
          <p:cNvPr id="6" name="コンテンツ プレースホルダ 5" descr="WS0001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7545" y="3437942"/>
            <a:ext cx="2664295" cy="3194822"/>
          </a:xfrm>
        </p:spPr>
      </p:pic>
      <p:pic>
        <p:nvPicPr>
          <p:cNvPr id="7" name="図 6" descr="WS0001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1412776"/>
            <a:ext cx="2705100" cy="4857750"/>
          </a:xfrm>
          <a:prstGeom prst="rect">
            <a:avLst/>
          </a:prstGeom>
        </p:spPr>
      </p:pic>
      <p:pic>
        <p:nvPicPr>
          <p:cNvPr id="8" name="図 7" descr="WS0001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1844824"/>
            <a:ext cx="2638425" cy="166687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3275856" y="3429000"/>
            <a:ext cx="252028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If bunch is matched to </a:t>
            </a:r>
          </a:p>
          <a:p>
            <a:r>
              <a:rPr lang="en-US" altLang="ja-JP" dirty="0" err="1"/>
              <a:t>r</a:t>
            </a:r>
            <a:r>
              <a:rPr lang="en-US" altLang="ja-JP" dirty="0" err="1" smtClean="0"/>
              <a:t>f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ucket</a:t>
            </a:r>
            <a:r>
              <a:rPr lang="en-US" altLang="ja-JP" dirty="0" smtClean="0"/>
              <a:t>, dipole and </a:t>
            </a:r>
            <a:r>
              <a:rPr lang="en-US" altLang="ja-JP" dirty="0" err="1" smtClean="0"/>
              <a:t>quadrupole</a:t>
            </a:r>
            <a:r>
              <a:rPr lang="en-US" altLang="ja-JP" dirty="0" smtClean="0"/>
              <a:t> oscillations will not be excited .</a:t>
            </a:r>
          </a:p>
          <a:p>
            <a:endParaRPr lang="en-US" altLang="ja-JP" dirty="0"/>
          </a:p>
          <a:p>
            <a:r>
              <a:rPr lang="en-US" altLang="ja-JP" dirty="0" smtClean="0"/>
              <a:t>If it is not matched, </a:t>
            </a:r>
            <a:r>
              <a:rPr lang="en-US" altLang="ja-JP" dirty="0" err="1" smtClean="0"/>
              <a:t>filamentation</a:t>
            </a:r>
            <a:r>
              <a:rPr lang="en-US" altLang="ja-JP" dirty="0" smtClean="0"/>
              <a:t> and </a:t>
            </a:r>
            <a:r>
              <a:rPr lang="en-US" altLang="ja-JP" dirty="0" err="1" smtClean="0"/>
              <a:t>emittance</a:t>
            </a:r>
            <a:r>
              <a:rPr lang="en-US" altLang="ja-JP" dirty="0" smtClean="0"/>
              <a:t> growth occur. </a:t>
            </a:r>
          </a:p>
          <a:p>
            <a:endParaRPr kumimoji="1" lang="ja-JP" altLang="en-US" dirty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Way to adjust RF frequency to initial energy</a:t>
            </a:r>
            <a:endParaRPr kumimoji="1" lang="ja-JP" altLang="en-US" dirty="0"/>
          </a:p>
        </p:txBody>
      </p:sp>
      <p:pic>
        <p:nvPicPr>
          <p:cNvPr id="5" name="コンテンツ プレースホルダ 4" descr="WS000130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23900" y="1772444"/>
            <a:ext cx="3505200" cy="4181475"/>
          </a:xfrm>
        </p:spPr>
      </p:pic>
      <p:pic>
        <p:nvPicPr>
          <p:cNvPr id="6" name="コンテンツ プレースホルダ 5" descr="WS00013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932040" y="1628800"/>
            <a:ext cx="2981325" cy="1638300"/>
          </a:xfrm>
        </p:spPr>
      </p:pic>
      <p:sp>
        <p:nvSpPr>
          <p:cNvPr id="7" name="テキスト ボックス 6"/>
          <p:cNvSpPr txBox="1"/>
          <p:nvPr/>
        </p:nvSpPr>
        <p:spPr>
          <a:xfrm>
            <a:off x="4932041" y="3789040"/>
            <a:ext cx="36724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When </a:t>
            </a:r>
            <a:r>
              <a:rPr lang="en-US" altLang="ja-JP" dirty="0" err="1" smtClean="0"/>
              <a:t>bea</a:t>
            </a:r>
            <a:r>
              <a:rPr kumimoji="1" lang="en-US" altLang="ja-JP" dirty="0" smtClean="0"/>
              <a:t> was injected to RCS, dipole oscillation was observed. It suggests, </a:t>
            </a:r>
            <a:r>
              <a:rPr kumimoji="1" lang="en-US" altLang="ja-JP" dirty="0" err="1" smtClean="0"/>
              <a:t>rf</a:t>
            </a:r>
            <a:r>
              <a:rPr kumimoji="1" lang="en-US" altLang="ja-JP" dirty="0" smtClean="0"/>
              <a:t>  frequency  is high. The frequency was reduced to 938175Hz from 939471Hz to match.</a:t>
            </a:r>
            <a:endParaRPr kumimoji="1" lang="ja-JP" altLang="en-US" dirty="0"/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46848" cy="1210146"/>
          </a:xfrm>
        </p:spPr>
        <p:txBody>
          <a:bodyPr/>
          <a:lstStyle/>
          <a:p>
            <a:r>
              <a:rPr kumimoji="1" lang="en-US" altLang="ja-JP" dirty="0" smtClean="0"/>
              <a:t>Dual Harmonic RF </a:t>
            </a:r>
            <a:endParaRPr kumimoji="1" lang="ja-JP" altLang="en-US" dirty="0"/>
          </a:p>
        </p:txBody>
      </p:sp>
      <p:pic>
        <p:nvPicPr>
          <p:cNvPr id="5" name="コンテンツ プレースホルダ 4" descr="WS0001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340768"/>
            <a:ext cx="3324225" cy="2514600"/>
          </a:xfrm>
        </p:spPr>
      </p:pic>
      <p:pic>
        <p:nvPicPr>
          <p:cNvPr id="6" name="コンテンツ プレースホルダ 5" descr="WS00013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476672"/>
            <a:ext cx="3524250" cy="2724150"/>
          </a:xfrm>
        </p:spPr>
      </p:pic>
      <p:pic>
        <p:nvPicPr>
          <p:cNvPr id="7" name="図 6" descr="WS00013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48064" y="3356992"/>
            <a:ext cx="3057525" cy="235267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83568" y="3933056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As tuning-circuit is not used for cavity, MA cavity is assumed a passive circuit.</a:t>
            </a:r>
          </a:p>
          <a:p>
            <a:r>
              <a:rPr kumimoji="1" lang="en-US" altLang="ja-JP" dirty="0" smtClean="0"/>
              <a:t>But, impedance at injection is much smaller than that at extraction. AVC gain is changed during acceleration</a:t>
            </a:r>
            <a:r>
              <a:rPr kumimoji="1" lang="en-US" altLang="ja-JP" dirty="0" smtClean="0"/>
              <a:t>.</a:t>
            </a:r>
          </a:p>
          <a:p>
            <a:endParaRPr lang="en-US" altLang="ja-JP" dirty="0" smtClean="0"/>
          </a:p>
          <a:p>
            <a:r>
              <a:rPr kumimoji="1" lang="en-US" altLang="ja-JP" dirty="0" smtClean="0"/>
              <a:t>In case of ferrite cavity, two different RF system have to be handle.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580112" y="314096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Dual harmonic AVC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04048" y="5805264"/>
            <a:ext cx="3085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Dual harmonic RF voltage (red)</a:t>
            </a:r>
            <a:endParaRPr kumimoji="1" lang="ja-JP" altLang="en-US" dirty="0"/>
          </a:p>
        </p:txBody>
      </p:sp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Space charge effects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42792" cy="5145435"/>
          </a:xfrm>
        </p:spPr>
        <p:txBody>
          <a:bodyPr/>
          <a:lstStyle/>
          <a:p>
            <a:r>
              <a:rPr kumimoji="1" lang="en-US" altLang="ja-JP" dirty="0" smtClean="0"/>
              <a:t>Dual Harmonic is a powerful tool to reduce the space charge effects.</a:t>
            </a:r>
            <a:endParaRPr kumimoji="1" lang="ja-JP" altLang="en-US" dirty="0"/>
          </a:p>
        </p:txBody>
      </p:sp>
      <p:pic>
        <p:nvPicPr>
          <p:cNvPr id="5" name="コンテンツ プレースホルダ 4" descr="WS00015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971600" y="2564904"/>
            <a:ext cx="3026534" cy="3639840"/>
          </a:xfrm>
        </p:spPr>
      </p:pic>
      <p:pic>
        <p:nvPicPr>
          <p:cNvPr id="6" name="図 5" descr="WS000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268761"/>
            <a:ext cx="3240360" cy="2000134"/>
          </a:xfrm>
          <a:prstGeom prst="rect">
            <a:avLst/>
          </a:prstGeom>
        </p:spPr>
      </p:pic>
      <p:pic>
        <p:nvPicPr>
          <p:cNvPr id="7" name="図 6" descr="WS000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5700" y="3789040"/>
            <a:ext cx="3619541" cy="2736726"/>
          </a:xfrm>
          <a:prstGeom prst="rect">
            <a:avLst/>
          </a:prstGeom>
        </p:spPr>
      </p:pic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r>
              <a:rPr kumimoji="1" lang="en-US" altLang="ja-JP" dirty="0" smtClean="0"/>
              <a:t>Effects on beam</a:t>
            </a:r>
            <a:endParaRPr kumimoji="1" lang="ja-JP" altLang="en-US" dirty="0"/>
          </a:p>
        </p:txBody>
      </p:sp>
      <p:pic>
        <p:nvPicPr>
          <p:cNvPr id="5" name="コンテンツ プレースホルダ 4" descr="WS00015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24744"/>
            <a:ext cx="3255212" cy="4525963"/>
          </a:xfrm>
        </p:spPr>
      </p:pic>
      <p:pic>
        <p:nvPicPr>
          <p:cNvPr id="6" name="図 5" descr="WS000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196752"/>
            <a:ext cx="2531167" cy="3772073"/>
          </a:xfrm>
          <a:prstGeom prst="rect">
            <a:avLst/>
          </a:prstGeom>
        </p:spPr>
      </p:pic>
      <p:pic>
        <p:nvPicPr>
          <p:cNvPr id="7" name="図 6" descr="WS0001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579062" cy="1944216"/>
          </a:xfrm>
          <a:prstGeom prst="rect">
            <a:avLst/>
          </a:prstGeom>
        </p:spPr>
      </p:pic>
      <p:pic>
        <p:nvPicPr>
          <p:cNvPr id="8" name="図 7" descr="WS00016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0192" y="3212976"/>
            <a:ext cx="2438400" cy="1895475"/>
          </a:xfrm>
          <a:prstGeom prst="rect">
            <a:avLst/>
          </a:prstGeom>
        </p:spPr>
      </p:pic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38138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1.1 </a:t>
            </a:r>
            <a:r>
              <a:rPr kumimoji="1" lang="en-US" altLang="ja-JP" dirty="0" smtClean="0"/>
              <a:t>Direct voltage and RF accelerators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95536" y="1484784"/>
            <a:ext cx="4330824" cy="2016224"/>
          </a:xfrm>
        </p:spPr>
        <p:txBody>
          <a:bodyPr/>
          <a:lstStyle/>
          <a:p>
            <a:pPr>
              <a:buNone/>
            </a:pPr>
            <a:r>
              <a:rPr kumimoji="1" lang="en-US" altLang="ja-JP" dirty="0" smtClean="0"/>
              <a:t>Electrostatic accelerator</a:t>
            </a:r>
          </a:p>
          <a:p>
            <a:r>
              <a:rPr kumimoji="1" lang="en-US" altLang="ja-JP" dirty="0" smtClean="0"/>
              <a:t>Voltage is limited to 10MV</a:t>
            </a:r>
            <a:r>
              <a:rPr lang="ja-JP" altLang="en-US" dirty="0" smtClean="0"/>
              <a:t> </a:t>
            </a:r>
            <a:r>
              <a:rPr lang="en-US" altLang="ja-JP" dirty="0" smtClean="0"/>
              <a:t>because of corona discharge.</a:t>
            </a:r>
            <a:endParaRPr kumimoji="1" lang="en-US" altLang="ja-JP" dirty="0" smtClean="0"/>
          </a:p>
        </p:txBody>
      </p:sp>
      <p:pic>
        <p:nvPicPr>
          <p:cNvPr id="9" name="コンテンツ プレースホルダ 8" descr="WS00006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27584" y="3429000"/>
            <a:ext cx="2486025" cy="2609850"/>
          </a:xfrm>
        </p:spPr>
      </p:pic>
      <p:pic>
        <p:nvPicPr>
          <p:cNvPr id="6" name="図 5" descr="WS0001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16216" y="4221088"/>
            <a:ext cx="2160240" cy="1650520"/>
          </a:xfrm>
          <a:prstGeom prst="rect">
            <a:avLst/>
          </a:prstGeom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64991"/>
            <a:ext cx="2736304" cy="352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7" descr="WS000031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3027" y="4077072"/>
            <a:ext cx="3002661" cy="1627293"/>
          </a:xfrm>
          <a:prstGeom prst="rect">
            <a:avLst/>
          </a:prstGeom>
        </p:spPr>
      </p:pic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580112" y="3573016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KEK 12 </a:t>
            </a:r>
            <a:r>
              <a:rPr kumimoji="1" lang="en-US" altLang="ja-JP" dirty="0" err="1" smtClean="0">
                <a:solidFill>
                  <a:schemeClr val="bg1"/>
                </a:solidFill>
              </a:rPr>
              <a:t>GeV</a:t>
            </a:r>
            <a:r>
              <a:rPr kumimoji="1" lang="en-US" altLang="ja-JP" dirty="0" smtClean="0">
                <a:solidFill>
                  <a:schemeClr val="bg1"/>
                </a:solidFill>
              </a:rPr>
              <a:t> PS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High intensity beam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To accelerate high intensity beam, </a:t>
            </a:r>
          </a:p>
          <a:p>
            <a:pPr lvl="1"/>
            <a:r>
              <a:rPr lang="en-US" altLang="ja-JP" dirty="0" smtClean="0"/>
              <a:t>Beam loading on RF sys.</a:t>
            </a:r>
          </a:p>
          <a:p>
            <a:pPr lvl="1"/>
            <a:r>
              <a:rPr kumimoji="1" lang="en-US" altLang="ja-JP" dirty="0" smtClean="0"/>
              <a:t>Space charge effects</a:t>
            </a:r>
          </a:p>
          <a:p>
            <a:pPr lvl="1"/>
            <a:r>
              <a:rPr lang="en-US" altLang="ja-JP" dirty="0" smtClean="0"/>
              <a:t>Instability</a:t>
            </a:r>
          </a:p>
          <a:p>
            <a:pPr lvl="1"/>
            <a:r>
              <a:rPr lang="en-US" altLang="ja-JP" dirty="0" smtClean="0"/>
              <a:t>others</a:t>
            </a:r>
          </a:p>
          <a:p>
            <a:pPr>
              <a:buNone/>
            </a:pPr>
            <a:r>
              <a:rPr lang="en-US" altLang="ja-JP" dirty="0"/>
              <a:t>s</a:t>
            </a:r>
            <a:r>
              <a:rPr kumimoji="1" lang="en-US" altLang="ja-JP" dirty="0" smtClean="0"/>
              <a:t>hould be care.</a:t>
            </a:r>
            <a:endParaRPr kumimoji="1" lang="ja-JP" altLang="en-US" dirty="0"/>
          </a:p>
        </p:txBody>
      </p:sp>
      <p:pic>
        <p:nvPicPr>
          <p:cNvPr id="5" name="コンテンツ プレースホルダ 4" descr="WS0001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99992" y="1628800"/>
            <a:ext cx="4038600" cy="2961640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4644008" y="4797152"/>
            <a:ext cx="3889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Example of beam loading on RCS cavity.</a:t>
            </a:r>
          </a:p>
          <a:p>
            <a:r>
              <a:rPr lang="en-US" altLang="ja-JP" dirty="0" smtClean="0"/>
              <a:t>300 kW beam is accelerated.</a:t>
            </a:r>
            <a:endParaRPr kumimoji="1" lang="ja-JP" alt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Beam loading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836712"/>
            <a:ext cx="4042792" cy="5289451"/>
          </a:xfrm>
        </p:spPr>
        <p:txBody>
          <a:bodyPr/>
          <a:lstStyle/>
          <a:p>
            <a:r>
              <a:rPr kumimoji="1" lang="en-US" altLang="ja-JP" dirty="0" smtClean="0"/>
              <a:t>Assuming cavity is parallel circuit of LCR, 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908720"/>
            <a:ext cx="4028256" cy="5217443"/>
          </a:xfrm>
        </p:spPr>
        <p:txBody>
          <a:bodyPr/>
          <a:lstStyle/>
          <a:p>
            <a:r>
              <a:rPr kumimoji="1" lang="en-US" altLang="ja-JP" dirty="0" smtClean="0"/>
              <a:t>Phase of beam is 90 deg late from RF phase.</a:t>
            </a:r>
            <a:endParaRPr kumimoji="1" lang="ja-JP" altLang="en-US" dirty="0"/>
          </a:p>
        </p:txBody>
      </p:sp>
      <p:pic>
        <p:nvPicPr>
          <p:cNvPr id="5" name="図 4" descr="WS0001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3705225" cy="2371725"/>
          </a:xfrm>
          <a:prstGeom prst="rect">
            <a:avLst/>
          </a:prstGeom>
        </p:spPr>
      </p:pic>
      <p:pic>
        <p:nvPicPr>
          <p:cNvPr id="7" name="図 6" descr="WS0001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4149080"/>
            <a:ext cx="2583557" cy="1988588"/>
          </a:xfrm>
          <a:prstGeom prst="rect">
            <a:avLst/>
          </a:prstGeom>
        </p:spPr>
      </p:pic>
      <p:pic>
        <p:nvPicPr>
          <p:cNvPr id="8" name="図 7" descr="WS0001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988840"/>
            <a:ext cx="3505200" cy="23431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860033" y="4653136"/>
            <a:ext cx="4032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High Q system: a </a:t>
            </a:r>
            <a:r>
              <a:rPr kumimoji="1" lang="en-US" altLang="ja-JP" dirty="0" err="1" smtClean="0"/>
              <a:t>phaser</a:t>
            </a:r>
            <a:r>
              <a:rPr kumimoji="1" lang="en-US" altLang="ja-JP" dirty="0" smtClean="0"/>
              <a:t> of RF frequency</a:t>
            </a:r>
          </a:p>
          <a:p>
            <a:r>
              <a:rPr lang="en-US" altLang="ja-JP" dirty="0" smtClean="0"/>
              <a:t>Low Q system : </a:t>
            </a:r>
            <a:r>
              <a:rPr lang="en-US" altLang="ja-JP" dirty="0" err="1" smtClean="0"/>
              <a:t>phaser</a:t>
            </a:r>
            <a:r>
              <a:rPr lang="en-US" altLang="ja-JP" dirty="0" smtClean="0"/>
              <a:t>  diagrams for higher components</a:t>
            </a:r>
            <a:endParaRPr kumimoji="1" lang="ja-JP" altLang="en-US" dirty="0"/>
          </a:p>
        </p:txBody>
      </p:sp>
      <p:sp>
        <p:nvSpPr>
          <p:cNvPr id="10" name="日付プレースホルダ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1" name="フッター プレースホルダ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3131840" y="1700808"/>
            <a:ext cx="1008112" cy="2376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620688"/>
            <a:ext cx="4038600" cy="5505475"/>
          </a:xfrm>
        </p:spPr>
        <p:txBody>
          <a:bodyPr/>
          <a:lstStyle/>
          <a:p>
            <a:r>
              <a:rPr kumimoji="1" lang="en-US" altLang="ja-JP" dirty="0" smtClean="0"/>
              <a:t>Direct Feedback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692696"/>
            <a:ext cx="4038600" cy="5433467"/>
          </a:xfrm>
        </p:spPr>
        <p:txBody>
          <a:bodyPr/>
          <a:lstStyle/>
          <a:p>
            <a:r>
              <a:rPr kumimoji="1" lang="en-US" altLang="ja-JP" dirty="0" smtClean="0"/>
              <a:t>Feed forward</a:t>
            </a:r>
            <a:endParaRPr kumimoji="1" lang="ja-JP" altLang="en-US" dirty="0"/>
          </a:p>
        </p:txBody>
      </p:sp>
      <p:pic>
        <p:nvPicPr>
          <p:cNvPr id="5" name="図 4" descr="WS0001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3027412" cy="3448679"/>
          </a:xfrm>
          <a:prstGeom prst="rect">
            <a:avLst/>
          </a:prstGeom>
        </p:spPr>
      </p:pic>
      <p:pic>
        <p:nvPicPr>
          <p:cNvPr id="6" name="図 5" descr="WS0001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4797152"/>
            <a:ext cx="2107878" cy="1539268"/>
          </a:xfrm>
          <a:prstGeom prst="rect">
            <a:avLst/>
          </a:prstGeom>
        </p:spPr>
      </p:pic>
      <p:pic>
        <p:nvPicPr>
          <p:cNvPr id="7" name="図 6" descr="WS0001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3150" y="1196753"/>
            <a:ext cx="3266704" cy="2232248"/>
          </a:xfrm>
          <a:prstGeom prst="rect">
            <a:avLst/>
          </a:prstGeom>
        </p:spPr>
      </p:pic>
      <p:pic>
        <p:nvPicPr>
          <p:cNvPr id="8" name="図 7" descr="WS00015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3501008"/>
            <a:ext cx="2816349" cy="2083892"/>
          </a:xfrm>
          <a:prstGeom prst="rect">
            <a:avLst/>
          </a:prstGeom>
        </p:spPr>
      </p:pic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FFAG </a:t>
            </a:r>
            <a:r>
              <a:rPr kumimoji="1" lang="en-US" altLang="ja-JP" dirty="0" err="1" smtClean="0"/>
              <a:t>School@KURRI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004049" y="5661248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In case of ferrite system, tuning loop</a:t>
            </a:r>
            <a:r>
              <a:rPr lang="ja-JP" altLang="en-US" dirty="0" smtClean="0"/>
              <a:t> </a:t>
            </a:r>
            <a:r>
              <a:rPr lang="en-US" altLang="ja-JP" dirty="0" smtClean="0"/>
              <a:t>makes the system complicated.</a:t>
            </a:r>
            <a:endParaRPr kumimoji="1" lang="en-US" altLang="ja-JP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r>
              <a:rPr kumimoji="1" lang="en-US" altLang="ja-JP" dirty="0" smtClean="0"/>
              <a:t>Feed forward </a:t>
            </a:r>
            <a:endParaRPr kumimoji="1" lang="ja-JP" altLang="en-US" dirty="0"/>
          </a:p>
        </p:txBody>
      </p:sp>
      <p:pic>
        <p:nvPicPr>
          <p:cNvPr id="5" name="コンテンツ プレースホルダ 4" descr="WS00015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2652115" cy="1908379"/>
          </a:xfrm>
        </p:spPr>
      </p:pic>
      <p:pic>
        <p:nvPicPr>
          <p:cNvPr id="6" name="図 5" descr="WS000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5856" y="1196752"/>
            <a:ext cx="2256251" cy="3384376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79513" y="3356992"/>
            <a:ext cx="2664296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10 cavities for acceleration, </a:t>
            </a:r>
          </a:p>
          <a:p>
            <a:r>
              <a:rPr lang="en-US" altLang="ja-JP" dirty="0" smtClean="0"/>
              <a:t>1 for measuring wake voltage</a:t>
            </a:r>
          </a:p>
          <a:p>
            <a:r>
              <a:rPr kumimoji="1" lang="en-US" altLang="ja-JP" dirty="0" smtClean="0"/>
              <a:t>Left FF OFF, Right FF ON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347864" y="4797152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Gap voltage for each RF component</a:t>
            </a:r>
          </a:p>
          <a:p>
            <a:r>
              <a:rPr kumimoji="1" lang="en-US" altLang="ja-JP" dirty="0" smtClean="0"/>
              <a:t>Upper FF OFF, Lower FF ON</a:t>
            </a:r>
            <a:endParaRPr kumimoji="1" lang="ja-JP" altLang="en-US" dirty="0"/>
          </a:p>
        </p:txBody>
      </p:sp>
      <p:pic>
        <p:nvPicPr>
          <p:cNvPr id="9" name="図 8" descr="WS00015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268760"/>
            <a:ext cx="3248769" cy="3605342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652120" y="4725144"/>
            <a:ext cx="33371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Gap voltage </a:t>
            </a:r>
          </a:p>
          <a:p>
            <a:r>
              <a:rPr lang="en-US" altLang="ja-JP" dirty="0" smtClean="0"/>
              <a:t>Right acceleration, Left Extraction</a:t>
            </a:r>
          </a:p>
          <a:p>
            <a:r>
              <a:rPr kumimoji="1" lang="en-US" altLang="ja-JP" dirty="0" smtClean="0"/>
              <a:t>Upper w/o beam</a:t>
            </a:r>
          </a:p>
          <a:p>
            <a:r>
              <a:rPr lang="en-US" altLang="ja-JP" dirty="0" smtClean="0"/>
              <a:t>Middle with 300kW beam FF OFF</a:t>
            </a:r>
          </a:p>
          <a:p>
            <a:r>
              <a:rPr kumimoji="1" lang="en-US" altLang="ja-JP" dirty="0" smtClean="0"/>
              <a:t>Lower with 300 kW beam FF ON</a:t>
            </a:r>
            <a:endParaRPr kumimoji="1" lang="ja-JP" altLang="en-US" dirty="0"/>
          </a:p>
        </p:txBody>
      </p:sp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476672"/>
            <a:ext cx="4038600" cy="5649491"/>
          </a:xfrm>
        </p:spPr>
        <p:txBody>
          <a:bodyPr/>
          <a:lstStyle/>
          <a:p>
            <a:r>
              <a:rPr kumimoji="1" lang="en-US" altLang="ja-JP" dirty="0" smtClean="0"/>
              <a:t>Effects on beam</a:t>
            </a:r>
            <a:endParaRPr kumimoji="1" lang="ja-JP" altLang="en-US" dirty="0"/>
          </a:p>
        </p:txBody>
      </p:sp>
      <p:pic>
        <p:nvPicPr>
          <p:cNvPr id="5" name="コンテンツ プレースホルダ 4" descr="WS00015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899592" y="1340769"/>
            <a:ext cx="2736304" cy="4147942"/>
          </a:xfrm>
        </p:spPr>
      </p:pic>
      <p:pic>
        <p:nvPicPr>
          <p:cNvPr id="6" name="図 5" descr="WS0001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1196752"/>
            <a:ext cx="2917754" cy="439248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860032" y="5733256"/>
            <a:ext cx="3235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Beam bunch becomes narrow</a:t>
            </a:r>
          </a:p>
          <a:p>
            <a:r>
              <a:rPr lang="en-US" altLang="ja-JP" dirty="0" smtClean="0"/>
              <a:t>(</a:t>
            </a:r>
            <a:r>
              <a:rPr lang="en-US" altLang="ja-JP" dirty="0" err="1" smtClean="0"/>
              <a:t>emittance</a:t>
            </a:r>
            <a:r>
              <a:rPr lang="en-US" altLang="ja-JP" dirty="0" smtClean="0"/>
              <a:t> growth was reduced)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83568" y="5733256"/>
            <a:ext cx="3808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After 2 ms, h=4 and 6 show oscillation.</a:t>
            </a:r>
          </a:p>
          <a:p>
            <a:r>
              <a:rPr lang="en-US" altLang="ja-JP" dirty="0" smtClean="0"/>
              <a:t>It is </a:t>
            </a:r>
            <a:r>
              <a:rPr lang="en-US" altLang="ja-JP" dirty="0" err="1" smtClean="0"/>
              <a:t>quadrupole</a:t>
            </a:r>
            <a:r>
              <a:rPr lang="en-US" altLang="ja-JP" dirty="0" smtClean="0"/>
              <a:t> (or higher).</a:t>
            </a:r>
            <a:endParaRPr kumimoji="1" lang="ja-JP" altLang="en-US" dirty="0"/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RF Systems</a:t>
            </a:r>
            <a:endParaRPr kumimoji="1"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fr-FR" altLang="ja-JP" dirty="0" smtClean="0"/>
              <a:t>Proton Rings</a:t>
            </a:r>
            <a:br>
              <a:rPr lang="fr-FR" altLang="ja-JP" dirty="0" smtClean="0"/>
            </a:br>
            <a:r>
              <a:rPr lang="fr-FR" altLang="ja-JP" dirty="0" smtClean="0"/>
              <a:t>Ferrite cavities</a:t>
            </a:r>
            <a:endParaRPr lang="en-US" altLang="ja-JP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700808"/>
            <a:ext cx="8610600" cy="1152128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ja-JP" sz="2800" dirty="0" smtClean="0"/>
              <a:t>In hadron accelerators, velocity of particle changes (not </a:t>
            </a:r>
            <a:r>
              <a:rPr lang="fr-FR" altLang="ja-JP" sz="2800" dirty="0" smtClean="0">
                <a:latin typeface="Symbol" charset="2"/>
              </a:rPr>
              <a:t>b</a:t>
            </a:r>
            <a:r>
              <a:rPr lang="fr-FR" altLang="ja-JP" sz="2800" dirty="0" smtClean="0"/>
              <a:t>=1 as electron accelerators). When synchrotron was developed ferrite cavity was the most possible scheme to sweep the rf frequency.</a:t>
            </a:r>
            <a:endParaRPr lang="en-US" altLang="ja-JP" sz="2800" dirty="0" smtClean="0"/>
          </a:p>
        </p:txBody>
      </p:sp>
      <p:pic>
        <p:nvPicPr>
          <p:cNvPr id="717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2895600"/>
            <a:ext cx="6500812" cy="340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日付プレースホル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7174" name="フッター プレースホルダ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29500" y="4071938"/>
            <a:ext cx="15065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4">
                    <a:lumMod val="10000"/>
                  </a:schemeClr>
                </a:solidFill>
              </a:rPr>
              <a:t>Beam pipe</a:t>
            </a:r>
            <a:endParaRPr lang="ja-JP" alt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  <p:cxnSp>
        <p:nvCxnSpPr>
          <p:cNvPr id="10" name="直線矢印コネクタ 9"/>
          <p:cNvCxnSpPr/>
          <p:nvPr/>
        </p:nvCxnSpPr>
        <p:spPr bwMode="auto">
          <a:xfrm rot="10800000" flipV="1">
            <a:off x="6715125" y="4214813"/>
            <a:ext cx="714375" cy="1428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3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78" name="直線矢印コネクタ 11"/>
          <p:cNvCxnSpPr>
            <a:cxnSpLocks noChangeShapeType="1"/>
          </p:cNvCxnSpPr>
          <p:nvPr/>
        </p:nvCxnSpPr>
        <p:spPr bwMode="auto">
          <a:xfrm rot="10800000">
            <a:off x="6858000" y="5072063"/>
            <a:ext cx="357188" cy="214312"/>
          </a:xfrm>
          <a:prstGeom prst="straightConnector1">
            <a:avLst/>
          </a:prstGeom>
          <a:noFill/>
          <a:ln w="9525" algn="ctr">
            <a:solidFill>
              <a:schemeClr val="bg2"/>
            </a:solidFill>
            <a:round/>
            <a:headEnd/>
            <a:tailEnd type="arrow" w="med" len="med"/>
          </a:ln>
        </p:spPr>
      </p:cxnSp>
      <p:sp>
        <p:nvSpPr>
          <p:cNvPr id="13" name="テキスト ボックス 12"/>
          <p:cNvSpPr txBox="1"/>
          <p:nvPr/>
        </p:nvSpPr>
        <p:spPr>
          <a:xfrm>
            <a:off x="7143750" y="5214938"/>
            <a:ext cx="157638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dirty="0">
                <a:solidFill>
                  <a:schemeClr val="accent4">
                    <a:lumMod val="10000"/>
                  </a:schemeClr>
                </a:solidFill>
              </a:rPr>
              <a:t>Ferrite ring</a:t>
            </a:r>
            <a:endParaRPr lang="ja-JP" alt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ja-JP" smtClean="0"/>
              <a:t>Ferrite cavity</a:t>
            </a:r>
          </a:p>
        </p:txBody>
      </p:sp>
      <p:pic>
        <p:nvPicPr>
          <p:cNvPr id="9219" name="Picture 5" descr="HIMAC-RFCav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066800"/>
            <a:ext cx="6858000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6"/>
          <p:cNvSpPr txBox="1">
            <a:spLocks noChangeArrowheads="1"/>
          </p:cNvSpPr>
          <p:nvPr/>
        </p:nvSpPr>
        <p:spPr bwMode="auto">
          <a:xfrm>
            <a:off x="2643188" y="5500688"/>
            <a:ext cx="402748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HIMAC Ferrite Cavity &amp; AMP</a:t>
            </a:r>
          </a:p>
          <a:p>
            <a:r>
              <a:rPr lang="en-US" altLang="ja-JP"/>
              <a:t>Courtesy of M. Kanazawa</a:t>
            </a:r>
          </a:p>
        </p:txBody>
      </p:sp>
      <p:sp>
        <p:nvSpPr>
          <p:cNvPr id="9221" name="日付プレースホルダ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9222" name="フッター プレースホルダ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786210"/>
          </a:xfrm>
        </p:spPr>
        <p:txBody>
          <a:bodyPr/>
          <a:lstStyle/>
          <a:p>
            <a:r>
              <a:rPr kumimoji="1" lang="en-US" altLang="ja-JP" dirty="0" smtClean="0"/>
              <a:t>Characteristics of ferrite</a:t>
            </a:r>
            <a:endParaRPr kumimoji="1" lang="ja-JP" altLang="en-US" dirty="0"/>
          </a:p>
        </p:txBody>
      </p:sp>
      <p:pic>
        <p:nvPicPr>
          <p:cNvPr id="6" name="コンテンツ プレースホルダ 5" descr="WS00008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026129"/>
            <a:ext cx="4038600" cy="3674105"/>
          </a:xfrm>
        </p:spPr>
      </p:pic>
      <p:pic>
        <p:nvPicPr>
          <p:cNvPr id="5" name="コンテンツ プレースホルダ 4" descr="WS00008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4008" y="692696"/>
            <a:ext cx="4038600" cy="3062783"/>
          </a:xfrm>
        </p:spPr>
      </p:pic>
      <p:pic>
        <p:nvPicPr>
          <p:cNvPr id="7" name="図 6" descr="WS0000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3717032"/>
            <a:ext cx="3565773" cy="2709554"/>
          </a:xfrm>
          <a:prstGeom prst="rect">
            <a:avLst/>
          </a:prstGeom>
        </p:spPr>
      </p:pic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63408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Ferrite Cavities</a:t>
            </a:r>
            <a:endParaRPr kumimoji="1" lang="ja-JP" altLang="en-US" dirty="0"/>
          </a:p>
        </p:txBody>
      </p:sp>
      <p:pic>
        <p:nvPicPr>
          <p:cNvPr id="5" name="コンテンツ プレースホルダ 4" descr="WS00009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3849621" y="2927718"/>
            <a:ext cx="2087756" cy="2083157"/>
          </a:xfrm>
        </p:spPr>
      </p:pic>
      <p:pic>
        <p:nvPicPr>
          <p:cNvPr id="6" name="コンテンツ プレースホルダ 5" descr="WS00009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28183" y="2731461"/>
            <a:ext cx="2232249" cy="2216959"/>
          </a:xfrm>
        </p:spPr>
      </p:pic>
      <p:pic>
        <p:nvPicPr>
          <p:cNvPr id="7" name="図 6" descr="WS0000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908720"/>
            <a:ext cx="3724473" cy="1699316"/>
          </a:xfrm>
          <a:prstGeom prst="rect">
            <a:avLst/>
          </a:prstGeom>
        </p:spPr>
      </p:pic>
      <p:pic>
        <p:nvPicPr>
          <p:cNvPr id="8" name="図 7" descr="WS0000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3031331"/>
            <a:ext cx="2520280" cy="889347"/>
          </a:xfrm>
          <a:prstGeom prst="rect">
            <a:avLst/>
          </a:prstGeom>
        </p:spPr>
      </p:pic>
      <p:pic>
        <p:nvPicPr>
          <p:cNvPr id="9" name="図 8" descr="WS00008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5208100"/>
            <a:ext cx="3801244" cy="1433876"/>
          </a:xfrm>
          <a:prstGeom prst="rect">
            <a:avLst/>
          </a:prstGeom>
        </p:spPr>
      </p:pic>
      <p:pic>
        <p:nvPicPr>
          <p:cNvPr id="10" name="図 9" descr="WS00008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7544" y="908720"/>
            <a:ext cx="4133850" cy="1590675"/>
          </a:xfrm>
          <a:prstGeom prst="rect">
            <a:avLst/>
          </a:prstGeom>
        </p:spPr>
      </p:pic>
      <p:pic>
        <p:nvPicPr>
          <p:cNvPr id="11" name="図 10" descr="WS000093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9552" y="3861048"/>
            <a:ext cx="2592288" cy="1275812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79512" y="764704"/>
            <a:ext cx="8784976" cy="17543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Single-End</a:t>
            </a:r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9512" y="2708920"/>
            <a:ext cx="8784976" cy="23083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Push-pull</a:t>
            </a:r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347864" y="2708920"/>
            <a:ext cx="5616624" cy="23083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Single tube</a:t>
            </a:r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923928" y="5229200"/>
            <a:ext cx="5040560" cy="147732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Drift-tube</a:t>
            </a:r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788024" y="764704"/>
            <a:ext cx="4176464" cy="175432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endParaRPr lang="en-US" altLang="ja-JP" dirty="0" smtClean="0"/>
          </a:p>
          <a:p>
            <a:r>
              <a:rPr lang="en-US" altLang="ja-JP" dirty="0" smtClean="0"/>
              <a:t>                           Single gap</a:t>
            </a:r>
          </a:p>
          <a:p>
            <a:endParaRPr lang="en-US" altLang="ja-JP" dirty="0" smtClean="0"/>
          </a:p>
        </p:txBody>
      </p:sp>
      <p:sp>
        <p:nvSpPr>
          <p:cNvPr id="19" name="日付プレースホルダ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20" name="フッター プレースホルダ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664096"/>
            <a:ext cx="4038600" cy="4525963"/>
          </a:xfrm>
        </p:spPr>
        <p:txBody>
          <a:bodyPr/>
          <a:lstStyle/>
          <a:p>
            <a:r>
              <a:rPr kumimoji="1" lang="en-US" altLang="ja-JP" dirty="0" smtClean="0"/>
              <a:t>Static accelerator can not be combined with other static accelerators.</a:t>
            </a:r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r>
              <a:rPr kumimoji="1" lang="en-US" altLang="ja-JP" dirty="0" smtClean="0"/>
              <a:t>Idea of Tandem accelerator (2V)</a:t>
            </a:r>
            <a:endParaRPr kumimoji="1" lang="ja-JP" altLang="en-US" dirty="0"/>
          </a:p>
        </p:txBody>
      </p:sp>
      <p:pic>
        <p:nvPicPr>
          <p:cNvPr id="5" name="コンテンツ プレースホルダ 4" descr="WS000068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819775" y="1974577"/>
            <a:ext cx="1695450" cy="1905000"/>
          </a:xfrm>
        </p:spPr>
      </p:pic>
      <p:sp>
        <p:nvSpPr>
          <p:cNvPr id="6" name="テキスト ボックス 5"/>
          <p:cNvSpPr txBox="1"/>
          <p:nvPr/>
        </p:nvSpPr>
        <p:spPr>
          <a:xfrm>
            <a:off x="4932040" y="414908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Question: If static acceleration is applied</a:t>
            </a:r>
            <a:r>
              <a:rPr lang="ja-JP" altLang="en-US" dirty="0" smtClean="0"/>
              <a:t> </a:t>
            </a:r>
            <a:r>
              <a:rPr lang="en-US" altLang="ja-JP" dirty="0" smtClean="0"/>
              <a:t>to a circular accelerator,  what happens ?</a:t>
            </a:r>
            <a:endParaRPr kumimoji="1" lang="en-US" altLang="ja-JP" dirty="0" smtClean="0"/>
          </a:p>
        </p:txBody>
      </p:sp>
      <p:pic>
        <p:nvPicPr>
          <p:cNvPr id="9" name="図 8" descr="WS0000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581128"/>
            <a:ext cx="2562225" cy="1876425"/>
          </a:xfrm>
          <a:prstGeom prst="rect">
            <a:avLst/>
          </a:prstGeom>
        </p:spPr>
      </p:pic>
      <p:pic>
        <p:nvPicPr>
          <p:cNvPr id="10" name="図 9" descr="WS0000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1988840"/>
            <a:ext cx="2524125" cy="1485900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1979712" y="2420888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627784" y="2420888"/>
            <a:ext cx="216024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2" name="フッター プレースホルダ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ja-JP" dirty="0" smtClean="0"/>
              <a:t>Magnetic Alloy cavity</a:t>
            </a:r>
          </a:p>
        </p:txBody>
      </p:sp>
      <p:sp>
        <p:nvSpPr>
          <p:cNvPr id="22531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685800" y="2438400"/>
            <a:ext cx="3886200" cy="4114800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MIMAS Cavity </a:t>
            </a:r>
          </a:p>
          <a:p>
            <a:pPr eaLnBrk="1" hangingPunct="1"/>
            <a:r>
              <a:rPr lang="en-US" altLang="ja-JP" dirty="0" smtClean="0"/>
              <a:t>Probably, this is the first MA cavity.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524000"/>
            <a:ext cx="3733800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447800" y="5943600"/>
            <a:ext cx="3138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Courtesy of A. Schnase </a:t>
            </a:r>
          </a:p>
        </p:txBody>
      </p:sp>
      <p:sp>
        <p:nvSpPr>
          <p:cNvPr id="22534" name="日付プレースホルダ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22535" name="フッター プレースホルダ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kumimoji="1" lang="en-US" altLang="ja-JP" dirty="0" smtClean="0"/>
              <a:t>Production of MA</a:t>
            </a:r>
            <a:endParaRPr kumimoji="1" lang="ja-JP" altLang="en-US" dirty="0"/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467544" y="1268761"/>
          <a:ext cx="8280920" cy="3196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656184"/>
                <a:gridCol w="1656184"/>
                <a:gridCol w="1656184"/>
                <a:gridCol w="1656184"/>
              </a:tblGrid>
              <a:tr h="2160239"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 dirty="0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ja-JP" altLang="en-US" sz="1100" b="0" i="0" u="none" strike="noStrike">
                          <a:solidFill>
                            <a:srgbClr val="000000"/>
                          </a:solidFill>
                          <a:latin typeface="ＭＳ Ｐゴシック"/>
                        </a:rPr>
                        <a:t>　</a:t>
                      </a:r>
                    </a:p>
                  </a:txBody>
                  <a:tcPr marL="0" marR="0" marT="0" marB="0"/>
                </a:tc>
              </a:tr>
              <a:tr h="1036625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①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Amorphous</a:t>
                      </a:r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→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②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Ribbon</a:t>
                      </a:r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→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③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SiO2</a:t>
                      </a:r>
                      <a:r>
                        <a:rPr lang="en-US" altLang="ja-JP" sz="1100" b="0" i="0" u="none" strike="noStrike" baseline="0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 Coating</a:t>
                      </a:r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→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④</a:t>
                      </a:r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Wind</a:t>
                      </a:r>
                      <a:r>
                        <a:rPr lang="en-US" altLang="ja-JP" sz="1100" b="0" i="0" u="none" strike="noStrike" baseline="0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ing of large core</a:t>
                      </a:r>
                      <a:r>
                        <a:rPr lang="ja-JP" altLang="en-US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→</a:t>
                      </a:r>
                      <a:endParaRPr lang="ja-JP" altLang="en-US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⑤</a:t>
                      </a:r>
                      <a:r>
                        <a:rPr lang="en-US" altLang="zh-TW" sz="1100" b="0" i="0" u="none" strike="noStrike" dirty="0" smtClean="0">
                          <a:solidFill>
                            <a:srgbClr val="000000"/>
                          </a:solidFill>
                          <a:latin typeface="ＭＳ Ｐゴシック"/>
                        </a:rPr>
                        <a:t>Annealing</a:t>
                      </a:r>
                      <a:endParaRPr lang="zh-TW" altLang="en-US" sz="1100" b="0" i="0" u="none" strike="noStrike" dirty="0">
                        <a:solidFill>
                          <a:srgbClr val="000000"/>
                        </a:solidFill>
                        <a:latin typeface="ＭＳ Ｐゴシック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5" name="図 4" descr="製造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3990" y="1540023"/>
            <a:ext cx="1107953" cy="1524000"/>
          </a:xfrm>
          <a:prstGeom prst="rect">
            <a:avLst/>
          </a:prstGeom>
        </p:spPr>
      </p:pic>
      <p:pic>
        <p:nvPicPr>
          <p:cNvPr id="6" name="図 5" descr="製造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4834" y="1544216"/>
            <a:ext cx="542925" cy="439121"/>
          </a:xfrm>
          <a:prstGeom prst="rect">
            <a:avLst/>
          </a:prstGeom>
        </p:spPr>
      </p:pic>
      <p:pic>
        <p:nvPicPr>
          <p:cNvPr id="7" name="図 6" descr="製造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0334" y="1468015"/>
            <a:ext cx="1355810" cy="1504950"/>
          </a:xfrm>
          <a:prstGeom prst="rect">
            <a:avLst/>
          </a:prstGeom>
        </p:spPr>
      </p:pic>
      <p:pic>
        <p:nvPicPr>
          <p:cNvPr id="8" name="図 7" descr="製造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38184" y="1953790"/>
            <a:ext cx="1387464" cy="581025"/>
          </a:xfrm>
          <a:prstGeom prst="rect">
            <a:avLst/>
          </a:prstGeom>
        </p:spPr>
      </p:pic>
      <p:pic>
        <p:nvPicPr>
          <p:cNvPr id="9" name="図 8" descr="製造4-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64288" y="1772816"/>
            <a:ext cx="1330175" cy="1066800"/>
          </a:xfrm>
          <a:prstGeom prst="rect">
            <a:avLst/>
          </a:prstGeom>
        </p:spPr>
      </p:pic>
      <p:pic>
        <p:nvPicPr>
          <p:cNvPr id="10" name="図 9" descr="製造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1409" y="1525165"/>
            <a:ext cx="542925" cy="439121"/>
          </a:xfrm>
          <a:prstGeom prst="rect">
            <a:avLst/>
          </a:prstGeom>
        </p:spPr>
      </p:pic>
      <p:pic>
        <p:nvPicPr>
          <p:cNvPr id="11" name="図 10" descr="製造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1884" y="2153815"/>
            <a:ext cx="542925" cy="439121"/>
          </a:xfrm>
          <a:prstGeom prst="rect">
            <a:avLst/>
          </a:prstGeom>
        </p:spPr>
      </p:pic>
      <p:pic>
        <p:nvPicPr>
          <p:cNvPr id="12" name="図 11" descr="製造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4834" y="2172865"/>
            <a:ext cx="542925" cy="439121"/>
          </a:xfrm>
          <a:prstGeom prst="rect">
            <a:avLst/>
          </a:prstGeom>
        </p:spPr>
      </p:pic>
      <p:sp>
        <p:nvSpPr>
          <p:cNvPr id="13" name="タイトル 1"/>
          <p:cNvSpPr txBox="1">
            <a:spLocks/>
          </p:cNvSpPr>
          <p:nvPr/>
        </p:nvSpPr>
        <p:spPr>
          <a:xfrm>
            <a:off x="539552" y="4509120"/>
            <a:ext cx="82296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Production of Ferrite</a:t>
            </a:r>
            <a:r>
              <a:rPr kumimoji="1" lang="en-US" altLang="ja-JP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Core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203848" y="5085184"/>
            <a:ext cx="26131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Ferrite powder with glue</a:t>
            </a:r>
          </a:p>
          <a:p>
            <a:r>
              <a:rPr lang="en-US" altLang="ja-JP" dirty="0" smtClean="0"/>
              <a:t>Forming a ring core shape</a:t>
            </a:r>
          </a:p>
          <a:p>
            <a:r>
              <a:rPr lang="en-US" altLang="ja-JP" dirty="0" smtClean="0"/>
              <a:t>High pressure press</a:t>
            </a:r>
          </a:p>
          <a:p>
            <a:r>
              <a:rPr kumimoji="1" lang="en-US" altLang="ja-JP" dirty="0" smtClean="0"/>
              <a:t>Annealing</a:t>
            </a:r>
          </a:p>
          <a:p>
            <a:r>
              <a:rPr lang="en-US" altLang="ja-JP" dirty="0" smtClean="0"/>
              <a:t>Polishing surface</a:t>
            </a:r>
            <a:endParaRPr kumimoji="1" lang="ja-JP" altLang="en-US" dirty="0"/>
          </a:p>
        </p:txBody>
      </p:sp>
      <p:sp>
        <p:nvSpPr>
          <p:cNvPr id="16" name="日付プレースホルダ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7" name="フッター プレースホル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ja-JP" smtClean="0"/>
              <a:t>Comparison</a:t>
            </a:r>
          </a:p>
        </p:txBody>
      </p:sp>
      <p:graphicFrame>
        <p:nvGraphicFramePr>
          <p:cNvPr id="10307" name="Group 67"/>
          <p:cNvGraphicFramePr>
            <a:graphicFrameLocks noGrp="1"/>
          </p:cNvGraphicFramePr>
          <p:nvPr>
            <p:ph type="tbl" idx="1"/>
          </p:nvPr>
        </p:nvGraphicFramePr>
        <p:xfrm>
          <a:off x="723900" y="1295400"/>
          <a:ext cx="7696200" cy="5031106"/>
        </p:xfrm>
        <a:graphic>
          <a:graphicData uri="http://schemas.openxmlformats.org/drawingml/2006/table">
            <a:tbl>
              <a:tblPr/>
              <a:tblGrid>
                <a:gridCol w="2565400"/>
                <a:gridCol w="2565400"/>
                <a:gridCol w="2565400"/>
              </a:tblGrid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endParaRPr kumimoji="1" lang="ja-JP" altLang="ja-JP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MA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Ferrite (Ni-Zn)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Saturation flux density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1.2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0.4 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3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Possible Acc. Field gradient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High </a:t>
                      </a:r>
                      <a:r>
                        <a:rPr kumimoji="1" lang="en-US" altLang="ja-JP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(25kV/m for J-PARC)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(depend on duty factor)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Below ~15kV/m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(depend on freq. and I.D.)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1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Permeability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~3000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~500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Core impedance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Few 100 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W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/core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Few 100 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W</a:t>
                      </a: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/core </a:t>
                      </a:r>
                      <a:r>
                        <a:rPr kumimoji="1" lang="en-US" altLang="ja-JP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depend on voltage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Q-value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~0.6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Few 100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9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Bandwidth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Wide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Narrow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25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12326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Designing of MA Cavity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746648" cy="4525963"/>
          </a:xfrm>
        </p:spPr>
        <p:txBody>
          <a:bodyPr/>
          <a:lstStyle/>
          <a:p>
            <a:r>
              <a:rPr kumimoji="1" lang="en-US" altLang="ja-JP" dirty="0" smtClean="0"/>
              <a:t>Keys</a:t>
            </a:r>
          </a:p>
          <a:p>
            <a:pPr lvl="1"/>
            <a:r>
              <a:rPr lang="en-US" altLang="ja-JP" dirty="0" smtClean="0"/>
              <a:t>Bandwidth </a:t>
            </a:r>
          </a:p>
          <a:p>
            <a:pPr lvl="1"/>
            <a:r>
              <a:rPr lang="en-US" altLang="ja-JP" dirty="0" smtClean="0"/>
              <a:t>RF voltage</a:t>
            </a:r>
          </a:p>
          <a:p>
            <a:pPr lvl="1"/>
            <a:r>
              <a:rPr kumimoji="1" lang="en-US" altLang="ja-JP" dirty="0" smtClean="0"/>
              <a:t>Beam current</a:t>
            </a:r>
            <a:endParaRPr kumimoji="1" lang="ja-JP" altLang="en-US" dirty="0"/>
          </a:p>
        </p:txBody>
      </p:sp>
      <p:graphicFrame>
        <p:nvGraphicFramePr>
          <p:cNvPr id="5" name="コンテンツ プレースホルダ 4"/>
          <p:cNvGraphicFramePr>
            <a:graphicFrameLocks noGrp="1"/>
          </p:cNvGraphicFramePr>
          <p:nvPr>
            <p:ph sz="half" idx="2"/>
          </p:nvPr>
        </p:nvGraphicFramePr>
        <p:xfrm>
          <a:off x="3275856" y="1412776"/>
          <a:ext cx="5410944" cy="424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872208"/>
                <a:gridCol w="2098576"/>
              </a:tblGrid>
              <a:tr h="580150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High gradient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Medium gradient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58015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Wideband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Un-cut core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Un-cut</a:t>
                      </a:r>
                      <a:r>
                        <a:rPr kumimoji="1" lang="en-US" altLang="ja-JP" baseline="0" dirty="0" smtClean="0"/>
                        <a:t> core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58015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LEIR cavity</a:t>
                      </a:r>
                    </a:p>
                    <a:p>
                      <a:r>
                        <a:rPr kumimoji="1" lang="en-US" altLang="ja-JP" dirty="0" smtClean="0"/>
                        <a:t>AGS Barrier</a:t>
                      </a:r>
                      <a:r>
                        <a:rPr kumimoji="1" lang="en-US" altLang="ja-JP" baseline="0" dirty="0" smtClean="0"/>
                        <a:t> cavity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Gunma</a:t>
                      </a:r>
                      <a:r>
                        <a:rPr kumimoji="1" lang="en-US" altLang="ja-JP" baseline="0" dirty="0" smtClean="0"/>
                        <a:t> U.</a:t>
                      </a:r>
                    </a:p>
                    <a:p>
                      <a:r>
                        <a:rPr kumimoji="1" lang="en-US" altLang="ja-JP" baseline="0" dirty="0" smtClean="0"/>
                        <a:t>Medical machines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58015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Medium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Un-cut + inductor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8015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J-PARC RCS</a:t>
                      </a:r>
                    </a:p>
                    <a:p>
                      <a:r>
                        <a:rPr kumimoji="1" lang="en-US" altLang="ja-JP" dirty="0" smtClean="0"/>
                        <a:t>PRISM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8015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Narrow band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Cut core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580150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J-PARC MR</a:t>
                      </a:r>
                    </a:p>
                    <a:p>
                      <a:r>
                        <a:rPr kumimoji="1" lang="en-US" altLang="ja-JP" dirty="0" smtClean="0"/>
                        <a:t>EMMA MA cavity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75" y="285750"/>
            <a:ext cx="67818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ja-JP" sz="2400" b="1" dirty="0" smtClean="0">
                <a:solidFill>
                  <a:schemeClr val="tx1"/>
                </a:solidFill>
              </a:rPr>
              <a:t>LEIR RF</a:t>
            </a:r>
            <a:r>
              <a:rPr lang="en-US" altLang="ja-JP" sz="3600" b="1" dirty="0" smtClean="0">
                <a:solidFill>
                  <a:schemeClr val="tx1"/>
                </a:solidFill>
              </a:rPr>
              <a:t> 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SYSTEM </a:t>
            </a:r>
            <a:r>
              <a:rPr lang="en-US" altLang="ja-JP" sz="2400" b="1" dirty="0" smtClean="0">
                <a:solidFill>
                  <a:schemeClr val="tx1"/>
                </a:solidFill>
                <a:latin typeface="Times New Roman"/>
              </a:rPr>
              <a:t>–</a:t>
            </a:r>
            <a:r>
              <a:rPr lang="en-US" altLang="ja-JP" sz="2400" b="1" dirty="0" smtClean="0">
                <a:solidFill>
                  <a:schemeClr val="tx1"/>
                </a:solidFill>
              </a:rPr>
              <a:t> RING SECTION</a:t>
            </a:r>
          </a:p>
        </p:txBody>
      </p:sp>
      <p:pic>
        <p:nvPicPr>
          <p:cNvPr id="30723" name="Picture 3" descr="Ensemble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28750" y="857250"/>
            <a:ext cx="6196013" cy="5143500"/>
          </a:xfrm>
        </p:spPr>
      </p:pic>
      <p:sp>
        <p:nvSpPr>
          <p:cNvPr id="30724" name="テキスト ボックス 3"/>
          <p:cNvSpPr txBox="1">
            <a:spLocks noChangeArrowheads="1"/>
          </p:cNvSpPr>
          <p:nvPr/>
        </p:nvSpPr>
        <p:spPr bwMode="auto">
          <a:xfrm>
            <a:off x="1643063" y="5929313"/>
            <a:ext cx="56038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Free space is used for H=2 RF system, now.</a:t>
            </a:r>
            <a:endParaRPr lang="ja-JP" altLang="en-US"/>
          </a:p>
        </p:txBody>
      </p:sp>
      <p:sp>
        <p:nvSpPr>
          <p:cNvPr id="30725" name="日付プレースホル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30726" name="フッター プレースホルダ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G_1170.JPG                                                   00056CD7Macintosh HD                   B8D0E79D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"/>
            <a:ext cx="784860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746125" y="706438"/>
            <a:ext cx="2919413" cy="830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Magnetic Alloy cores</a:t>
            </a:r>
            <a:endParaRPr lang="ja-JP" altLang="en-US"/>
          </a:p>
          <a:p>
            <a:r>
              <a:rPr lang="ja-JP" altLang="en-US"/>
              <a:t>（</a:t>
            </a:r>
            <a:r>
              <a:rPr lang="en-US" altLang="ja-JP"/>
              <a:t>water-proof coating</a:t>
            </a:r>
            <a:r>
              <a:rPr lang="ja-JP" altLang="en-US"/>
              <a:t>）</a:t>
            </a:r>
          </a:p>
        </p:txBody>
      </p:sp>
      <p:sp>
        <p:nvSpPr>
          <p:cNvPr id="31748" name="Line 4"/>
          <p:cNvSpPr>
            <a:spLocks noChangeShapeType="1"/>
          </p:cNvSpPr>
          <p:nvPr/>
        </p:nvSpPr>
        <p:spPr bwMode="auto">
          <a:xfrm>
            <a:off x="1600200" y="1528763"/>
            <a:ext cx="1143000" cy="15954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1749" name="日付プレースホル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31750" name="フッター プレースホルダ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Bandwidth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Wideband uncut core cavity</a:t>
            </a:r>
          </a:p>
          <a:p>
            <a:r>
              <a:rPr lang="en-US" altLang="ja-JP" dirty="0" smtClean="0"/>
              <a:t>Bandwidth (upper) is limited by floating and tube capacitances.</a:t>
            </a:r>
          </a:p>
          <a:p>
            <a:endParaRPr kumimoji="1" lang="ja-JP" altLang="en-US" dirty="0"/>
          </a:p>
        </p:txBody>
      </p:sp>
      <p:pic>
        <p:nvPicPr>
          <p:cNvPr id="5" name="コンテンツ プレースホルダ 4" descr="WS00011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62500" y="2563019"/>
            <a:ext cx="3810000" cy="2600325"/>
          </a:xfrm>
        </p:spPr>
      </p:pic>
      <p:sp>
        <p:nvSpPr>
          <p:cNvPr id="6" name="日付プレースホル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2"/>
          <p:cNvSpPr txBox="1">
            <a:spLocks noChangeArrowheads="1"/>
          </p:cNvSpPr>
          <p:nvPr/>
        </p:nvSpPr>
        <p:spPr bwMode="auto">
          <a:xfrm>
            <a:off x="1752600" y="533400"/>
            <a:ext cx="60960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0" lang="ja-JP" altLang="ja-JP">
              <a:ea typeface="Osaka" charset="-128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357313" y="762000"/>
            <a:ext cx="7405687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ja-JP" sz="3200" b="1" dirty="0" smtClean="0">
                <a:solidFill>
                  <a:schemeClr val="tx1"/>
                </a:solidFill>
              </a:rPr>
              <a:t>LEIR RF SYSTEM</a:t>
            </a:r>
            <a:br>
              <a:rPr lang="en-US" altLang="ja-JP" sz="3200" b="1" dirty="0" smtClean="0">
                <a:solidFill>
                  <a:schemeClr val="tx1"/>
                </a:solidFill>
              </a:rPr>
            </a:br>
            <a:r>
              <a:rPr lang="en-US" altLang="ja-JP" sz="3200" b="1" dirty="0" smtClean="0">
                <a:solidFill>
                  <a:schemeClr val="tx1"/>
                </a:solidFill>
              </a:rPr>
              <a:t>Cavity Model: Half Cavity Z (1 Core )</a:t>
            </a:r>
            <a:br>
              <a:rPr lang="en-US" altLang="ja-JP" sz="3200" b="1" dirty="0" smtClean="0">
                <a:solidFill>
                  <a:schemeClr val="tx1"/>
                </a:solidFill>
              </a:rPr>
            </a:br>
            <a:endParaRPr lang="en-US" altLang="ja-JP" sz="3200" b="1" dirty="0" smtClean="0">
              <a:solidFill>
                <a:schemeClr val="tx1"/>
              </a:solidFill>
            </a:endParaRP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6553200" y="1752600"/>
            <a:ext cx="22098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kumimoji="0" lang="ja-JP" altLang="ja-JP">
              <a:ea typeface="Osaka" charset="-128"/>
            </a:endParaRP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6477000" y="1447800"/>
            <a:ext cx="2514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endParaRPr kumimoji="0" lang="en-US" altLang="ja-JP" sz="2000"/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kumimoji="0" lang="en-US" altLang="ja-JP" b="1">
                <a:solidFill>
                  <a:srgbClr val="FF0000"/>
                </a:solidFill>
              </a:rPr>
              <a:t>Additional C</a:t>
            </a:r>
            <a:r>
              <a:rPr kumimoji="0" lang="en-US" altLang="ja-JP" sz="2000" b="1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0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+20pF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+40pF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+100pF</a:t>
            </a: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6429375" y="3357563"/>
            <a:ext cx="2514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/>
          <a:lstStyle/>
          <a:p>
            <a:pPr>
              <a:spcBef>
                <a:spcPct val="50000"/>
              </a:spcBef>
            </a:pPr>
            <a:r>
              <a:rPr kumimoji="0" lang="en-US" altLang="ja-JP" sz="2000" b="1"/>
              <a:t>Response similar to that of an RC circuit.</a:t>
            </a:r>
          </a:p>
          <a:p>
            <a:pPr>
              <a:spcBef>
                <a:spcPct val="50000"/>
              </a:spcBef>
            </a:pPr>
            <a:r>
              <a:rPr kumimoji="0" lang="en-US" altLang="ja-JP" b="1">
                <a:solidFill>
                  <a:srgbClr val="FF0000"/>
                </a:solidFill>
              </a:rPr>
              <a:t>Above cutoff the slope is mainly dependent on C value.</a:t>
            </a:r>
          </a:p>
          <a:p>
            <a:pPr>
              <a:spcBef>
                <a:spcPct val="50000"/>
              </a:spcBef>
            </a:pPr>
            <a:r>
              <a:rPr kumimoji="0" lang="en-US" altLang="ja-JP" sz="2000" b="1"/>
              <a:t>Structure capacitance is ~12pF.</a:t>
            </a:r>
          </a:p>
        </p:txBody>
      </p:sp>
      <p:graphicFrame>
        <p:nvGraphicFramePr>
          <p:cNvPr id="2050" name="Object 7"/>
          <p:cNvGraphicFramePr>
            <a:graphicFrameLocks noChangeAspect="1"/>
          </p:cNvGraphicFramePr>
          <p:nvPr/>
        </p:nvGraphicFramePr>
        <p:xfrm>
          <a:off x="454025" y="1295400"/>
          <a:ext cx="5946775" cy="4705350"/>
        </p:xfrm>
        <a:graphic>
          <a:graphicData uri="http://schemas.openxmlformats.org/presentationml/2006/ole">
            <p:oleObj spid="_x0000_s105474" name="Worksheet" r:id="rId4" imgW="6516624" imgH="5157216" progId="Excel.Sheet.8">
              <p:embed/>
            </p:oleObj>
          </a:graphicData>
        </a:graphic>
      </p:graphicFrame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071813" y="5929313"/>
            <a:ext cx="165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/>
              <a:t>M. Paoluzzi</a:t>
            </a:r>
          </a:p>
        </p:txBody>
      </p:sp>
      <p:sp>
        <p:nvSpPr>
          <p:cNvPr id="2057" name="日付プレースホルダ 8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2058" name="フッター プレースホルダ 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048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/>
              <a:t>Capacitance from AMP</a:t>
            </a:r>
            <a:endParaRPr lang="ja-JP" altLang="en-US" dirty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714500"/>
            <a:ext cx="682942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49157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Uncut + inductor</a:t>
            </a:r>
            <a:br>
              <a:rPr kumimoji="1" lang="en-US" altLang="ja-JP" dirty="0" smtClean="0"/>
            </a:br>
            <a:r>
              <a:rPr lang="en-US" altLang="ja-JP" dirty="0" smtClean="0"/>
              <a:t>for medium bandwidth</a:t>
            </a:r>
            <a:endParaRPr kumimoji="1" lang="ja-JP" altLang="en-US" dirty="0"/>
          </a:p>
        </p:txBody>
      </p:sp>
      <p:pic>
        <p:nvPicPr>
          <p:cNvPr id="6" name="コンテンツ プレースホルダ 5" descr="WS00009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31244"/>
            <a:ext cx="4038600" cy="2863874"/>
          </a:xfrm>
        </p:spPr>
      </p:pic>
      <p:pic>
        <p:nvPicPr>
          <p:cNvPr id="5" name="コンテンツ プレースホルダ 4" descr="WS00009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616652"/>
            <a:ext cx="4038600" cy="2493059"/>
          </a:xfrm>
        </p:spPr>
      </p:pic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RF acceleration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02832" cy="4853136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Direction of RF voltage changes regularly.</a:t>
            </a:r>
          </a:p>
          <a:p>
            <a:r>
              <a:rPr kumimoji="1" lang="en-US" altLang="ja-JP" dirty="0" smtClean="0"/>
              <a:t> RF field can be confined in RF structure (cavity).</a:t>
            </a:r>
          </a:p>
          <a:p>
            <a:r>
              <a:rPr kumimoji="1" lang="en-US" altLang="ja-JP" dirty="0" smtClean="0"/>
              <a:t>1928 </a:t>
            </a:r>
            <a:r>
              <a:rPr kumimoji="1" lang="en-US" altLang="ja-JP" dirty="0" err="1" smtClean="0"/>
              <a:t>Wideroe</a:t>
            </a:r>
            <a:r>
              <a:rPr kumimoji="1" lang="en-US" altLang="ja-JP" dirty="0" smtClean="0"/>
              <a:t> K+, N+</a:t>
            </a:r>
          </a:p>
          <a:p>
            <a:r>
              <a:rPr lang="en-US" altLang="ja-JP" dirty="0" smtClean="0"/>
              <a:t>1931 Sloan, Lawrence Hg+ (10 MHz RF</a:t>
            </a:r>
            <a:r>
              <a:rPr lang="ja-JP" altLang="en-US" dirty="0" smtClean="0"/>
              <a:t>　　　　　　　　</a:t>
            </a:r>
            <a:r>
              <a:rPr lang="en-US" altLang="ja-JP" dirty="0" smtClean="0"/>
              <a:t>)</a:t>
            </a:r>
          </a:p>
          <a:p>
            <a:r>
              <a:rPr kumimoji="1" lang="en-US" altLang="ja-JP" dirty="0" smtClean="0"/>
              <a:t>1937-45 </a:t>
            </a:r>
            <a:r>
              <a:rPr lang="en-US" altLang="ja-JP" dirty="0" smtClean="0"/>
              <a:t>Hansen</a:t>
            </a:r>
            <a:r>
              <a:rPr lang="en-US" altLang="ja-JP" dirty="0"/>
              <a:t>, Varian Klystron</a:t>
            </a:r>
            <a:endParaRPr lang="en-US" altLang="ja-JP" dirty="0" smtClean="0"/>
          </a:p>
          <a:p>
            <a:r>
              <a:rPr kumimoji="1" lang="en-US" altLang="ja-JP" dirty="0" smtClean="0"/>
              <a:t>1945- Alvarez 200 MHz </a:t>
            </a:r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(DTL)</a:t>
            </a:r>
            <a:endParaRPr kumimoji="1" lang="en-US" altLang="ja-JP" dirty="0" smtClean="0"/>
          </a:p>
          <a:p>
            <a:pPr>
              <a:buNone/>
            </a:pPr>
            <a:endParaRPr kumimoji="1" lang="en-US" altLang="ja-JP" dirty="0" smtClean="0"/>
          </a:p>
          <a:p>
            <a:r>
              <a:rPr lang="en-US" altLang="ja-JP" dirty="0" smtClean="0"/>
              <a:t>1947- disk-loaded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 2856 MHz</a:t>
            </a:r>
          </a:p>
          <a:p>
            <a:r>
              <a:rPr kumimoji="1" lang="en-US" altLang="ja-JP" dirty="0" smtClean="0"/>
              <a:t>1965 Wilson superconducting </a:t>
            </a:r>
            <a:r>
              <a:rPr kumimoji="1" lang="en-US" altLang="ja-JP" dirty="0" err="1" smtClean="0"/>
              <a:t>linac</a:t>
            </a:r>
            <a:endParaRPr kumimoji="1" lang="en-US" altLang="ja-JP" dirty="0" smtClean="0"/>
          </a:p>
        </p:txBody>
      </p:sp>
      <p:pic>
        <p:nvPicPr>
          <p:cNvPr id="5" name="コンテンツ プレースホルダ 4" descr="WS00006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20072" y="1268760"/>
            <a:ext cx="2543175" cy="1438275"/>
          </a:xfrm>
        </p:spPr>
      </p:pic>
      <p:pic>
        <p:nvPicPr>
          <p:cNvPr id="8" name="図 7" descr="WS00007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3212976"/>
            <a:ext cx="3024336" cy="3339137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763688" y="3429000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⇒</a:t>
            </a:r>
            <a:r>
              <a:rPr kumimoji="1" lang="en-US" altLang="ja-JP" dirty="0" smtClean="0"/>
              <a:t>Long tubes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87824" y="4437112"/>
            <a:ext cx="1731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⇒</a:t>
            </a:r>
            <a:r>
              <a:rPr kumimoji="1" lang="en-US" altLang="ja-JP" dirty="0" smtClean="0"/>
              <a:t>Higher Energy</a:t>
            </a:r>
            <a:endParaRPr kumimoji="1" lang="ja-JP" altLang="en-US" dirty="0"/>
          </a:p>
        </p:txBody>
      </p:sp>
      <p:sp>
        <p:nvSpPr>
          <p:cNvPr id="9" name="日付プレースホル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0" name="フッター プレースホルダ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14375" y="1071563"/>
            <a:ext cx="77724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/>
              <a:t>Control of Q-value w/o cutting</a:t>
            </a:r>
            <a:endParaRPr lang="ja-JP" altLang="en-US" dirty="0"/>
          </a:p>
        </p:txBody>
      </p:sp>
      <p:sp>
        <p:nvSpPr>
          <p:cNvPr id="50179" name="コンテンツ プレースホルダ 2"/>
          <p:cNvSpPr>
            <a:spLocks noGrp="1"/>
          </p:cNvSpPr>
          <p:nvPr>
            <p:ph idx="1"/>
          </p:nvPr>
        </p:nvSpPr>
        <p:spPr>
          <a:xfrm>
            <a:off x="714375" y="1571625"/>
            <a:ext cx="7743825" cy="1857375"/>
          </a:xfrm>
        </p:spPr>
        <p:txBody>
          <a:bodyPr>
            <a:normAutofit fontScale="92500"/>
          </a:bodyPr>
          <a:lstStyle/>
          <a:p>
            <a:r>
              <a:rPr lang="en-US" altLang="ja-JP" sz="2800" smtClean="0"/>
              <a:t>Parallel inductance reduces inductance of resonant circuit. Additional capacitor </a:t>
            </a:r>
          </a:p>
          <a:p>
            <a:r>
              <a:rPr lang="en-US" altLang="ja-JP" sz="2800" smtClean="0"/>
              <a:t>Preferable Q-value for RCS, 2, for BL and dual H.</a:t>
            </a:r>
          </a:p>
          <a:p>
            <a:r>
              <a:rPr lang="en-US" altLang="ja-JP" sz="2800" smtClean="0"/>
              <a:t>It is too high for uncut core and too low for cut core.</a:t>
            </a:r>
            <a:endParaRPr lang="ja-JP" altLang="en-US" sz="2800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" y="3571875"/>
            <a:ext cx="4238625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0" y="3571875"/>
            <a:ext cx="30480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7813" y="4357688"/>
            <a:ext cx="292417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3" name="Text Box 2"/>
          <p:cNvSpPr txBox="1">
            <a:spLocks noChangeArrowheads="1"/>
          </p:cNvSpPr>
          <p:nvPr/>
        </p:nvSpPr>
        <p:spPr bwMode="auto">
          <a:xfrm>
            <a:off x="2000250" y="428625"/>
            <a:ext cx="4929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altLang="ja-JP">
                <a:ea typeface="Osaka" charset="-128"/>
              </a:rPr>
              <a:t>CAVITY DESIGN for High intensity</a:t>
            </a:r>
            <a:endParaRPr kumimoji="0" lang="ja-JP" altLang="ja-JP">
              <a:ea typeface="Osaka" charset="-128"/>
            </a:endParaRPr>
          </a:p>
        </p:txBody>
      </p:sp>
      <p:sp>
        <p:nvSpPr>
          <p:cNvPr id="50184" name="日付プレースホルダ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50185" name="フッター プレースホルダ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/>
              <a:t>Cut Core </a:t>
            </a:r>
            <a:r>
              <a:rPr lang="en-US" altLang="ja-JP" dirty="0" smtClean="0"/>
              <a:t>Configuration </a:t>
            </a:r>
            <a:br>
              <a:rPr lang="en-US" altLang="ja-JP" dirty="0" smtClean="0"/>
            </a:br>
            <a:r>
              <a:rPr lang="en-US" altLang="ja-JP" dirty="0" smtClean="0"/>
              <a:t>for higher Q</a:t>
            </a:r>
            <a:endParaRPr lang="en-US" altLang="ja-JP" dirty="0"/>
          </a:p>
        </p:txBody>
      </p:sp>
      <p:pic>
        <p:nvPicPr>
          <p:cNvPr id="522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828800"/>
            <a:ext cx="327660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1752600"/>
            <a:ext cx="3352800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6" descr="C:\My Documents\conferences\EPAC2004\non-cu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4953000"/>
            <a:ext cx="142875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9" descr="C:\My Documents\conferences\EPAC2004\cu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4876800"/>
            <a:ext cx="220980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日付プレースホルダ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52232" name="フッター プレースホルダ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Cut Surface</a:t>
            </a:r>
            <a:endParaRPr kumimoji="1" lang="ja-JP" altLang="en-US" dirty="0"/>
          </a:p>
        </p:txBody>
      </p:sp>
      <p:pic>
        <p:nvPicPr>
          <p:cNvPr id="7" name="図 6" descr="T00010I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4005064"/>
            <a:ext cx="3048000" cy="2286000"/>
          </a:xfrm>
          <a:prstGeom prst="rect">
            <a:avLst/>
          </a:prstGeom>
        </p:spPr>
      </p:pic>
      <p:pic>
        <p:nvPicPr>
          <p:cNvPr id="10" name="コンテンツ プレースホルダ 9" descr="T00010VB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483768" y="908720"/>
            <a:ext cx="4038600" cy="3028950"/>
          </a:xfrm>
        </p:spPr>
      </p:pic>
      <p:pic>
        <p:nvPicPr>
          <p:cNvPr id="11" name="コンテンツ プレースホルダ 10" descr="T00015IR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148064" y="4005064"/>
            <a:ext cx="3048000" cy="2286000"/>
          </a:xfrm>
        </p:spPr>
      </p:pic>
      <p:sp>
        <p:nvSpPr>
          <p:cNvPr id="12" name="テキスト ボックス 11"/>
          <p:cNvSpPr txBox="1"/>
          <p:nvPr/>
        </p:nvSpPr>
        <p:spPr>
          <a:xfrm>
            <a:off x="1475656" y="6309320"/>
            <a:ext cx="1439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Bad polishing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96136" y="6309320"/>
            <a:ext cx="1585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Good Polishing</a:t>
            </a:r>
            <a:endParaRPr kumimoji="1" lang="ja-JP" altLang="en-US" dirty="0"/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図 2" descr="MR_R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75" y="-1393825"/>
            <a:ext cx="6500813" cy="975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39940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72400" cy="6048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/>
              <a:t>Cut Core cavity</a:t>
            </a:r>
            <a:endParaRPr lang="ja-JP" altLang="en-US" dirty="0"/>
          </a:p>
        </p:txBody>
      </p:sp>
      <p:sp>
        <p:nvSpPr>
          <p:cNvPr id="51203" name="コンテンツ プレースホルダ 2"/>
          <p:cNvSpPr>
            <a:spLocks noGrp="1"/>
          </p:cNvSpPr>
          <p:nvPr>
            <p:ph idx="1"/>
          </p:nvPr>
        </p:nvSpPr>
        <p:spPr>
          <a:xfrm>
            <a:off x="642938" y="1268761"/>
            <a:ext cx="7457454" cy="2808311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sz="2400" dirty="0" smtClean="0"/>
              <a:t>Cut core cavity is used for </a:t>
            </a:r>
          </a:p>
          <a:p>
            <a:pPr lvl="1"/>
            <a:r>
              <a:rPr lang="en-US" altLang="ja-JP" sz="2400" dirty="0" smtClean="0"/>
              <a:t>Accelerator with transient beam loading + very short beam …………J-PARC MR</a:t>
            </a:r>
          </a:p>
          <a:p>
            <a:pPr lvl="1"/>
            <a:r>
              <a:rPr lang="en-US" altLang="ja-JP" sz="2400" dirty="0" smtClean="0"/>
              <a:t>Accelerator with high resonant frequency and narrow band ……….RIKEN beam chopper</a:t>
            </a:r>
          </a:p>
          <a:p>
            <a:r>
              <a:rPr lang="en-US" altLang="ja-JP" sz="2400" dirty="0" smtClean="0"/>
              <a:t>High voltage and high power use requires a good cutting scheme to avoid destruction of ribbon insulation. Destruction of insulation of 2</a:t>
            </a:r>
            <a:r>
              <a:rPr lang="en-US" altLang="ja-JP" sz="2400" dirty="0" smtClean="0">
                <a:latin typeface="Symbol" charset="2"/>
              </a:rPr>
              <a:t>m</a:t>
            </a:r>
            <a:r>
              <a:rPr lang="en-US" altLang="ja-JP" sz="2400" dirty="0" smtClean="0"/>
              <a:t>m will cause local heating of cut surface. </a:t>
            </a:r>
          </a:p>
          <a:p>
            <a:endParaRPr lang="ja-JP" altLang="en-US" dirty="0" smtClean="0"/>
          </a:p>
        </p:txBody>
      </p:sp>
      <p:sp>
        <p:nvSpPr>
          <p:cNvPr id="51205" name="日付プレースホル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51206" name="フッター プレースホルダ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121023"/>
            <a:ext cx="4098429" cy="225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/>
              <a:t>Q-value of MA cavity</a:t>
            </a:r>
            <a:endParaRPr lang="ja-JP" altLang="en-US" dirty="0"/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685800" y="1285875"/>
          <a:ext cx="7772400" cy="421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32"/>
                <a:gridCol w="785818"/>
                <a:gridCol w="1714512"/>
                <a:gridCol w="2286016"/>
                <a:gridCol w="1671622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Core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Q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Frequency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Uses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Accelerators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Uncut core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~0.6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300</a:t>
                      </a:r>
                      <a:r>
                        <a:rPr kumimoji="1" lang="en-US" altLang="ja-JP" baseline="0" dirty="0" smtClean="0"/>
                        <a:t>kHz-3MHz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Low</a:t>
                      </a:r>
                      <a:r>
                        <a:rPr kumimoji="1" lang="en-US" altLang="ja-JP" baseline="0" dirty="0" smtClean="0"/>
                        <a:t> energy,</a:t>
                      </a:r>
                    </a:p>
                    <a:p>
                      <a:r>
                        <a:rPr kumimoji="1" lang="en-US" altLang="ja-JP" baseline="0" dirty="0" smtClean="0"/>
                        <a:t>Ion synchrotron,</a:t>
                      </a:r>
                    </a:p>
                    <a:p>
                      <a:r>
                        <a:rPr kumimoji="1" lang="en-US" altLang="ja-JP" baseline="0" dirty="0" smtClean="0"/>
                        <a:t>Bunch manipulation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KEK PS booster,</a:t>
                      </a:r>
                    </a:p>
                    <a:p>
                      <a:r>
                        <a:rPr kumimoji="1" lang="en-US" altLang="ja-JP" dirty="0" smtClean="0"/>
                        <a:t>CERN LEIR,</a:t>
                      </a:r>
                    </a:p>
                    <a:p>
                      <a:r>
                        <a:rPr kumimoji="1" lang="en-US" altLang="ja-JP" dirty="0" smtClean="0"/>
                        <a:t>Medical</a:t>
                      </a:r>
                      <a:r>
                        <a:rPr kumimoji="1" lang="en-US" altLang="ja-JP" baseline="0" dirty="0" smtClean="0"/>
                        <a:t> use,</a:t>
                      </a:r>
                    </a:p>
                    <a:p>
                      <a:r>
                        <a:rPr kumimoji="1" lang="en-US" altLang="ja-JP" baseline="0" dirty="0" smtClean="0"/>
                        <a:t>AGS (Barrier bucket,</a:t>
                      </a:r>
                    </a:p>
                    <a:p>
                      <a:r>
                        <a:rPr kumimoji="1" lang="en-US" altLang="ja-JP" baseline="0" dirty="0" smtClean="0"/>
                        <a:t>Bunch Stacking)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57819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Hybrid</a:t>
                      </a:r>
                      <a:r>
                        <a:rPr kumimoji="1" lang="en-US" altLang="ja-JP" baseline="0" dirty="0" smtClean="0"/>
                        <a:t> 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Few MHz 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GB" altLang="ja-JP" noProof="0" dirty="0" smtClean="0"/>
                        <a:t>Medium energy</a:t>
                      </a:r>
                    </a:p>
                    <a:p>
                      <a:r>
                        <a:rPr kumimoji="1" lang="en-GB" altLang="ja-JP" noProof="0" dirty="0" smtClean="0"/>
                        <a:t>High intensity w/o</a:t>
                      </a:r>
                      <a:r>
                        <a:rPr kumimoji="1" lang="en-GB" altLang="ja-JP" baseline="0" noProof="0" dirty="0" smtClean="0"/>
                        <a:t> transient B.L.</a:t>
                      </a:r>
                      <a:endParaRPr kumimoji="1" lang="en-GB" altLang="ja-JP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J-PARC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RCS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Cut core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5-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Few MHz-(few 10MHz)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High</a:t>
                      </a:r>
                      <a:r>
                        <a:rPr kumimoji="1" lang="en-US" altLang="ja-JP" baseline="0" dirty="0" smtClean="0"/>
                        <a:t> energy</a:t>
                      </a:r>
                    </a:p>
                    <a:p>
                      <a:r>
                        <a:rPr kumimoji="1" lang="en-US" altLang="ja-JP" baseline="0" dirty="0" smtClean="0"/>
                        <a:t>High intensity with transient B.L.,</a:t>
                      </a:r>
                    </a:p>
                    <a:p>
                      <a:r>
                        <a:rPr kumimoji="1" lang="en-US" altLang="ja-JP" baseline="0" dirty="0" smtClean="0"/>
                        <a:t>High frequency use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J-PARC MR,</a:t>
                      </a:r>
                    </a:p>
                    <a:p>
                      <a:r>
                        <a:rPr kumimoji="1" lang="en-US" altLang="ja-JP" dirty="0" smtClean="0"/>
                        <a:t>Riken</a:t>
                      </a:r>
                      <a:r>
                        <a:rPr kumimoji="1" lang="en-US" altLang="ja-JP" baseline="0" dirty="0" smtClean="0"/>
                        <a:t> beam</a:t>
                      </a:r>
                      <a:r>
                        <a:rPr kumimoji="1" lang="en-US" altLang="ja-JP" dirty="0" smtClean="0"/>
                        <a:t> Chopper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3283" name="日付プレースホル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53284" name="フッター プレースホルダ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/>
              <a:t>Cooling Scheme</a:t>
            </a:r>
            <a:endParaRPr lang="ja-JP" altLang="en-US" dirty="0"/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683568" y="1268760"/>
          <a:ext cx="7772400" cy="257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/>
                <a:gridCol w="1295400"/>
                <a:gridCol w="1295400"/>
                <a:gridCol w="1295400"/>
                <a:gridCol w="1295400"/>
                <a:gridCol w="12954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Air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Low duty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&lt;0.2 W/cc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AGS barrier</a:t>
                      </a:r>
                    </a:p>
                    <a:p>
                      <a:r>
                        <a:rPr kumimoji="1" lang="en-US" altLang="ja-JP" sz="1200" dirty="0" smtClean="0"/>
                        <a:t>Medical</a:t>
                      </a:r>
                      <a:r>
                        <a:rPr kumimoji="1" lang="en-US" altLang="ja-JP" sz="1200" baseline="0" dirty="0" smtClean="0"/>
                        <a:t> use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Simple 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Forced</a:t>
                      </a:r>
                      <a:r>
                        <a:rPr kumimoji="1" lang="en-US" altLang="ja-JP" sz="1200" baseline="0" dirty="0" smtClean="0"/>
                        <a:t> Air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High</a:t>
                      </a:r>
                      <a:r>
                        <a:rPr kumimoji="1" lang="en-US" altLang="ja-JP" sz="1200" baseline="0" dirty="0" smtClean="0"/>
                        <a:t> duty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? 0.5 W/cc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KEK PS booster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Indirect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High duty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&lt; 0.5</a:t>
                      </a:r>
                      <a:r>
                        <a:rPr kumimoji="1" lang="en-US" altLang="ja-JP" sz="1200" baseline="0" dirty="0" smtClean="0"/>
                        <a:t> W/cc 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JHF</a:t>
                      </a:r>
                      <a:r>
                        <a:rPr kumimoji="1" lang="en-US" altLang="ja-JP" sz="1200" baseline="0" dirty="0" smtClean="0"/>
                        <a:t> R&amp;D</a:t>
                      </a:r>
                    </a:p>
                    <a:p>
                      <a:r>
                        <a:rPr kumimoji="1" lang="en-US" altLang="ja-JP" sz="1200" baseline="0" dirty="0" smtClean="0"/>
                        <a:t>Medical use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Direct-water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High</a:t>
                      </a:r>
                      <a:r>
                        <a:rPr kumimoji="1" lang="en-US" altLang="ja-JP" sz="1200" baseline="0" dirty="0" smtClean="0"/>
                        <a:t> duty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</a:t>
                      </a:r>
                      <a:r>
                        <a:rPr kumimoji="1" lang="en-US" altLang="ja-JP" sz="1200" baseline="0" dirty="0" smtClean="0"/>
                        <a:t> W/cc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Water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J-PARC</a:t>
                      </a:r>
                      <a:r>
                        <a:rPr kumimoji="1" lang="en-US" altLang="ja-JP" sz="1200" baseline="0" dirty="0" smtClean="0"/>
                        <a:t> MR, RCS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High</a:t>
                      </a:r>
                      <a:r>
                        <a:rPr kumimoji="1" lang="en-US" altLang="ja-JP" sz="1200" baseline="0" dirty="0" smtClean="0"/>
                        <a:t> power use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Direct-other</a:t>
                      </a:r>
                      <a:endParaRPr kumimoji="1" lang="ja-JP" altLang="en-US" sz="1200" dirty="0" smtClean="0"/>
                    </a:p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Low duty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?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/>
                        <a:t>Florinate</a:t>
                      </a:r>
                      <a:endParaRPr kumimoji="1" lang="en-US" altLang="ja-JP" sz="1200" dirty="0" smtClean="0"/>
                    </a:p>
                    <a:p>
                      <a:r>
                        <a:rPr kumimoji="1" lang="en-US" altLang="ja-JP" sz="1200" dirty="0" smtClean="0"/>
                        <a:t>Silicon oil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KEK PS 2</a:t>
                      </a:r>
                      <a:r>
                        <a:rPr kumimoji="1" lang="en-US" altLang="ja-JP" sz="1200" baseline="30000" dirty="0" smtClean="0"/>
                        <a:t>nd</a:t>
                      </a:r>
                      <a:endParaRPr kumimoji="1" lang="en-US" altLang="ja-JP" sz="1200" dirty="0" smtClean="0"/>
                    </a:p>
                    <a:p>
                      <a:r>
                        <a:rPr kumimoji="1" lang="en-US" altLang="ja-JP" sz="1200" dirty="0" smtClean="0"/>
                        <a:t>KEK PS induction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Good for higher </a:t>
                      </a:r>
                      <a:r>
                        <a:rPr kumimoji="1" lang="en-US" altLang="ja-JP" sz="1200" dirty="0" err="1" smtClean="0"/>
                        <a:t>freqeuncy</a:t>
                      </a:r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4326" name="日付プレースホル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54327" name="フッター プレースホルダ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99361" y="3861048"/>
            <a:ext cx="2344639" cy="149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東芝ＲＦ 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5301208"/>
            <a:ext cx="1916051" cy="1556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スライド番号プレースホルダ 11"/>
          <p:cNvSpPr>
            <a:spLocks noGrp="1"/>
          </p:cNvSpPr>
          <p:nvPr>
            <p:ph type="sldNum" sz="quarter" idx="12"/>
          </p:nvPr>
        </p:nvSpPr>
        <p:spPr>
          <a:xfrm>
            <a:off x="7354459" y="7800440"/>
            <a:ext cx="1175749" cy="177995"/>
          </a:xfrm>
          <a:noFill/>
        </p:spPr>
        <p:txBody>
          <a:bodyPr/>
          <a:lstStyle/>
          <a:p>
            <a:fld id="{F9A9A73F-5684-4BD3-9C1C-7F74B6F6190D}" type="slidenum">
              <a:rPr lang="en-US" altLang="ja-JP" smtClean="0"/>
              <a:pPr/>
              <a:t>56</a:t>
            </a:fld>
            <a:endParaRPr lang="en-US" altLang="ja-JP" smtClean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4077072"/>
            <a:ext cx="2761456" cy="2160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4149080"/>
            <a:ext cx="2751584" cy="185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7477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/>
              <a:t>Materials</a:t>
            </a:r>
            <a:endParaRPr lang="ja-JP" altLang="en-US" dirty="0"/>
          </a:p>
        </p:txBody>
      </p:sp>
      <p:graphicFrame>
        <p:nvGraphicFramePr>
          <p:cNvPr id="4" name="コンテンツ プレースホルダ 3"/>
          <p:cNvGraphicFramePr>
            <a:graphicFrameLocks noGrp="1"/>
          </p:cNvGraphicFramePr>
          <p:nvPr>
            <p:ph idx="1"/>
          </p:nvPr>
        </p:nvGraphicFramePr>
        <p:xfrm>
          <a:off x="683568" y="1124745"/>
          <a:ext cx="7776864" cy="2297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938"/>
                <a:gridCol w="1873283"/>
                <a:gridCol w="1729185"/>
                <a:gridCol w="1513036"/>
                <a:gridCol w="1292422"/>
              </a:tblGrid>
              <a:tr h="216737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Materials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Impedance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use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Ribbon</a:t>
                      </a:r>
                      <a:r>
                        <a:rPr kumimoji="1" lang="en-US" altLang="ja-JP" sz="1400" baseline="0" dirty="0" smtClean="0"/>
                        <a:t> Insulation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Maker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66119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Fe- amorphous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Low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MIMAS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VAC,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dirty="0" smtClean="0"/>
                        <a:t>Allied, Hitachi-Metal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15364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Co-</a:t>
                      </a:r>
                      <a:r>
                        <a:rPr kumimoji="1" lang="en-US" altLang="ja-JP" sz="1400" baseline="0" dirty="0" smtClean="0"/>
                        <a:t> amorphous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High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Gunma Medical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Allied, Toshiba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366119">
                <a:tc>
                  <a:txBody>
                    <a:bodyPr/>
                    <a:lstStyle/>
                    <a:p>
                      <a:r>
                        <a:rPr kumimoji="1" lang="en-US" altLang="ja-JP" sz="1400" dirty="0" err="1" smtClean="0"/>
                        <a:t>Nano</a:t>
                      </a:r>
                      <a:r>
                        <a:rPr kumimoji="1" lang="en-US" altLang="ja-JP" sz="1400" dirty="0" smtClean="0"/>
                        <a:t>- </a:t>
                      </a:r>
                      <a:r>
                        <a:rPr kumimoji="1" lang="en-US" altLang="ja-JP" sz="1400" dirty="0" err="1" smtClean="0"/>
                        <a:t>crystalne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High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J-PARC, AGS, CERN, Riken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SiO2</a:t>
                      </a:r>
                      <a:r>
                        <a:rPr kumimoji="1" lang="en-US" altLang="ja-JP" sz="1400" baseline="0" dirty="0" smtClean="0"/>
                        <a:t> 2</a:t>
                      </a:r>
                      <a:r>
                        <a:rPr kumimoji="1" lang="en-US" altLang="ja-JP" sz="14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400" baseline="0" dirty="0" smtClean="0"/>
                        <a:t>m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Hitachi-Metal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216737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New MA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Higher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 smtClean="0"/>
                        <a:t>SiO2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baseline="0" dirty="0" smtClean="0"/>
                        <a:t>2</a:t>
                      </a:r>
                      <a:r>
                        <a:rPr kumimoji="1" lang="en-US" altLang="ja-JP" sz="1400" baseline="0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sz="1400" baseline="0" dirty="0" smtClean="0"/>
                        <a:t>m</a:t>
                      </a:r>
                      <a:endParaRPr kumimoji="1" lang="ja-JP" altLang="en-U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  <a:tr h="347115"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Ferrite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High at low voltage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400" dirty="0" smtClean="0"/>
                        <a:t>Many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5343" name="日付プレースホルダ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55344" name="フッター プレースホルダ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  <p:pic>
        <p:nvPicPr>
          <p:cNvPr id="7" name="図 6" descr="WS000008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1645" y="3645024"/>
            <a:ext cx="3028267" cy="263177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3851920" y="5661248"/>
            <a:ext cx="4170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 large MA core using new  material, FT3L,</a:t>
            </a:r>
          </a:p>
          <a:p>
            <a:r>
              <a:rPr lang="en-US" altLang="ja-JP" dirty="0" smtClean="0"/>
              <a:t>Is under developing at J-PARC</a:t>
            </a:r>
            <a:endParaRPr kumimoji="1" lang="ja-JP" altLang="en-US" dirty="0"/>
          </a:p>
        </p:txBody>
      </p:sp>
      <p:pic>
        <p:nvPicPr>
          <p:cNvPr id="10" name="図 9" descr="WS000019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501008"/>
            <a:ext cx="3253337" cy="2246459"/>
          </a:xfrm>
          <a:prstGeom prst="rect">
            <a:avLst/>
          </a:prstGeom>
        </p:spPr>
      </p:pic>
      <p:pic>
        <p:nvPicPr>
          <p:cNvPr id="11" name="図 10" descr="FMmagne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0032" y="3501008"/>
            <a:ext cx="2486846" cy="216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28625" y="357188"/>
            <a:ext cx="8229600" cy="5111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 smtClean="0"/>
              <a:t>RF System</a:t>
            </a:r>
            <a:endParaRPr lang="ja-JP" altLang="en-US" dirty="0"/>
          </a:p>
        </p:txBody>
      </p:sp>
      <p:sp>
        <p:nvSpPr>
          <p:cNvPr id="47107" name="テキスト プレースホルダ 5"/>
          <p:cNvSpPr>
            <a:spLocks noGrp="1"/>
          </p:cNvSpPr>
          <p:nvPr>
            <p:ph type="body" idx="1"/>
          </p:nvPr>
        </p:nvSpPr>
        <p:spPr>
          <a:xfrm>
            <a:off x="455613" y="1003300"/>
            <a:ext cx="4044950" cy="763588"/>
          </a:xfrm>
        </p:spPr>
        <p:txBody>
          <a:bodyPr/>
          <a:lstStyle/>
          <a:p>
            <a:r>
              <a:rPr lang="en-US" altLang="ja-JP" smtClean="0"/>
              <a:t>MA Cavity</a:t>
            </a:r>
            <a:endParaRPr lang="ja-JP" altLang="en-US" smtClean="0"/>
          </a:p>
        </p:txBody>
      </p:sp>
      <p:sp>
        <p:nvSpPr>
          <p:cNvPr id="47108" name="コンテンツ プレースホルダ 4"/>
          <p:cNvSpPr>
            <a:spLocks noGrp="1"/>
          </p:cNvSpPr>
          <p:nvPr>
            <p:ph sz="half" idx="2"/>
          </p:nvPr>
        </p:nvSpPr>
        <p:spPr>
          <a:xfrm>
            <a:off x="455613" y="1643063"/>
            <a:ext cx="4044950" cy="4714875"/>
          </a:xfrm>
        </p:spPr>
        <p:txBody>
          <a:bodyPr/>
          <a:lstStyle/>
          <a:p>
            <a:r>
              <a:rPr lang="en-US" altLang="ja-JP" smtClean="0"/>
              <a:t>MA cavity</a:t>
            </a:r>
          </a:p>
          <a:p>
            <a:pPr lvl="1"/>
            <a:r>
              <a:rPr lang="en-US" altLang="ja-JP" smtClean="0"/>
              <a:t>Passive LCR circuit</a:t>
            </a:r>
          </a:p>
          <a:p>
            <a:r>
              <a:rPr lang="en-US" altLang="ja-JP" smtClean="0"/>
              <a:t>Final stage AMP</a:t>
            </a:r>
          </a:p>
          <a:p>
            <a:pPr lvl="1"/>
            <a:r>
              <a:rPr lang="en-US" altLang="ja-JP" smtClean="0"/>
              <a:t>Wideband  circuit, multi-H</a:t>
            </a:r>
          </a:p>
          <a:p>
            <a:pPr lvl="1"/>
            <a:r>
              <a:rPr lang="en-US" altLang="ja-JP" smtClean="0"/>
              <a:t>CG: all pass network</a:t>
            </a:r>
          </a:p>
          <a:p>
            <a:r>
              <a:rPr lang="en-US" altLang="ja-JP" smtClean="0"/>
              <a:t>Driver AMP</a:t>
            </a:r>
          </a:p>
          <a:p>
            <a:pPr lvl="1"/>
            <a:r>
              <a:rPr lang="en-US" altLang="ja-JP" smtClean="0"/>
              <a:t>Few kW</a:t>
            </a:r>
          </a:p>
          <a:p>
            <a:r>
              <a:rPr lang="en-US" altLang="ja-JP" smtClean="0"/>
              <a:t>Low Level RF</a:t>
            </a:r>
          </a:p>
          <a:p>
            <a:pPr lvl="1"/>
            <a:r>
              <a:rPr lang="en-US" altLang="ja-JP" smtClean="0"/>
              <a:t>Multi-H</a:t>
            </a:r>
          </a:p>
          <a:p>
            <a:pPr lvl="1"/>
            <a:r>
              <a:rPr lang="en-US" altLang="ja-JP" smtClean="0"/>
              <a:t>ALC, (phase, orbit), beam loading</a:t>
            </a:r>
          </a:p>
          <a:p>
            <a:pPr lvl="1"/>
            <a:endParaRPr lang="ja-JP" altLang="en-US" smtClean="0"/>
          </a:p>
        </p:txBody>
      </p:sp>
      <p:sp>
        <p:nvSpPr>
          <p:cNvPr id="47109" name="テキスト プレースホルダ 6"/>
          <p:cNvSpPr>
            <a:spLocks noGrp="1"/>
          </p:cNvSpPr>
          <p:nvPr>
            <p:ph type="body" sz="quarter" idx="3"/>
          </p:nvPr>
        </p:nvSpPr>
        <p:spPr>
          <a:xfrm>
            <a:off x="4643438" y="1003300"/>
            <a:ext cx="4046537" cy="763588"/>
          </a:xfrm>
        </p:spPr>
        <p:txBody>
          <a:bodyPr/>
          <a:lstStyle/>
          <a:p>
            <a:r>
              <a:rPr lang="en-US" altLang="ja-JP" smtClean="0"/>
              <a:t>Ferrite loaded cavity</a:t>
            </a:r>
            <a:endParaRPr lang="ja-JP" altLang="en-US" smtClean="0"/>
          </a:p>
        </p:txBody>
      </p:sp>
      <p:sp>
        <p:nvSpPr>
          <p:cNvPr id="47110" name="コンテンツ プレースホルダ 7"/>
          <p:cNvSpPr>
            <a:spLocks noGrp="1"/>
          </p:cNvSpPr>
          <p:nvPr>
            <p:ph sz="quarter" idx="4"/>
          </p:nvPr>
        </p:nvSpPr>
        <p:spPr>
          <a:xfrm>
            <a:off x="4643438" y="1643063"/>
            <a:ext cx="4046537" cy="4714875"/>
          </a:xfrm>
        </p:spPr>
        <p:txBody>
          <a:bodyPr/>
          <a:lstStyle/>
          <a:p>
            <a:r>
              <a:rPr lang="en-US" altLang="ja-JP" smtClean="0"/>
              <a:t>Ferrite Cavity</a:t>
            </a:r>
          </a:p>
          <a:p>
            <a:pPr lvl="1"/>
            <a:r>
              <a:rPr lang="en-US" altLang="ja-JP" smtClean="0"/>
              <a:t>Bias PS for tuning cavity</a:t>
            </a:r>
          </a:p>
          <a:p>
            <a:r>
              <a:rPr lang="en-US" altLang="ja-JP" smtClean="0"/>
              <a:t>Final stage AMP</a:t>
            </a:r>
          </a:p>
          <a:p>
            <a:pPr lvl="1"/>
            <a:r>
              <a:rPr lang="en-US" altLang="ja-JP" smtClean="0"/>
              <a:t>Narrow band</a:t>
            </a:r>
          </a:p>
          <a:p>
            <a:pPr lvl="1"/>
            <a:endParaRPr lang="en-US" altLang="ja-JP" smtClean="0"/>
          </a:p>
          <a:p>
            <a:r>
              <a:rPr lang="en-US" altLang="ja-JP" smtClean="0"/>
              <a:t>Driver AMP</a:t>
            </a:r>
          </a:p>
          <a:p>
            <a:pPr lvl="1"/>
            <a:r>
              <a:rPr lang="en-US" altLang="ja-JP" smtClean="0"/>
              <a:t>About 1 kW </a:t>
            </a:r>
          </a:p>
          <a:p>
            <a:r>
              <a:rPr lang="en-US" altLang="ja-JP" smtClean="0"/>
              <a:t>Low Level RF</a:t>
            </a:r>
          </a:p>
          <a:p>
            <a:pPr lvl="1"/>
            <a:r>
              <a:rPr lang="en-US" altLang="ja-JP" smtClean="0"/>
              <a:t>Single H</a:t>
            </a:r>
          </a:p>
          <a:p>
            <a:pPr lvl="1"/>
            <a:r>
              <a:rPr lang="en-US" altLang="ja-JP" smtClean="0"/>
              <a:t>ALC, phase, orbit, tuning loop, beam loading</a:t>
            </a:r>
            <a:endParaRPr lang="ja-JP" altLang="en-US" smtClean="0"/>
          </a:p>
        </p:txBody>
      </p:sp>
      <p:sp>
        <p:nvSpPr>
          <p:cNvPr id="47111" name="日付プレースホルダ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47112" name="フッター プレースホルダ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778098"/>
          </a:xfrm>
        </p:spPr>
        <p:txBody>
          <a:bodyPr/>
          <a:lstStyle/>
          <a:p>
            <a:r>
              <a:rPr kumimoji="1" lang="en-US" altLang="ja-JP" dirty="0" smtClean="0"/>
              <a:t>LLRF </a:t>
            </a:r>
            <a:endParaRPr kumimoji="1" lang="ja-JP" altLang="en-US" dirty="0"/>
          </a:p>
        </p:txBody>
      </p:sp>
      <p:pic>
        <p:nvPicPr>
          <p:cNvPr id="5" name="コンテンツ プレースホルダ 4" descr="WS0001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908720"/>
            <a:ext cx="7533114" cy="4869086"/>
          </a:xfrm>
        </p:spPr>
      </p:pic>
      <p:sp>
        <p:nvSpPr>
          <p:cNvPr id="6" name="下カーブ矢印 5"/>
          <p:cNvSpPr/>
          <p:nvPr/>
        </p:nvSpPr>
        <p:spPr>
          <a:xfrm>
            <a:off x="2627784" y="2132856"/>
            <a:ext cx="3816424" cy="237626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下カーブ矢印 6"/>
          <p:cNvSpPr/>
          <p:nvPr/>
        </p:nvSpPr>
        <p:spPr>
          <a:xfrm flipH="1">
            <a:off x="6156176" y="2204864"/>
            <a:ext cx="1431776" cy="237626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日付プレースホルダ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Circular machines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RF cavity (RF is confined in it).</a:t>
            </a:r>
          </a:p>
          <a:p>
            <a:r>
              <a:rPr lang="en-US" altLang="ja-JP" dirty="0" err="1" smtClean="0"/>
              <a:t>f</a:t>
            </a:r>
            <a:r>
              <a:rPr lang="en-US" altLang="ja-JP" sz="2000" dirty="0" err="1" smtClean="0"/>
              <a:t>rf</a:t>
            </a:r>
            <a:r>
              <a:rPr lang="en-US" altLang="ja-JP" dirty="0" smtClean="0"/>
              <a:t>=h </a:t>
            </a:r>
            <a:r>
              <a:rPr lang="en-US" altLang="ja-JP" dirty="0" err="1" smtClean="0"/>
              <a:t>f</a:t>
            </a:r>
            <a:r>
              <a:rPr lang="en-US" altLang="ja-JP" sz="2000" dirty="0" err="1" smtClean="0"/>
              <a:t>rev</a:t>
            </a:r>
            <a:r>
              <a:rPr lang="en-US" altLang="ja-JP" dirty="0" smtClean="0"/>
              <a:t> </a:t>
            </a:r>
          </a:p>
          <a:p>
            <a:pPr>
              <a:buNone/>
            </a:pPr>
            <a:r>
              <a:rPr lang="en-US" altLang="ja-JP" dirty="0" smtClean="0"/>
              <a:t>		h:Harmonic number</a:t>
            </a:r>
          </a:p>
          <a:p>
            <a:r>
              <a:rPr lang="en-US" altLang="ja-JP" dirty="0" smtClean="0"/>
              <a:t>Beam forms a bunch structure.</a:t>
            </a:r>
            <a:endParaRPr kumimoji="1" lang="ja-JP" altLang="en-US" dirty="0"/>
          </a:p>
        </p:txBody>
      </p:sp>
      <p:pic>
        <p:nvPicPr>
          <p:cNvPr id="6" name="図 5" descr="WS0001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3501008"/>
            <a:ext cx="2933700" cy="2466975"/>
          </a:xfrm>
          <a:prstGeom prst="rect">
            <a:avLst/>
          </a:prstGeom>
        </p:spPr>
      </p:pic>
      <p:pic>
        <p:nvPicPr>
          <p:cNvPr id="8" name="コンテンツ プレースホルダ 7" descr="WS00016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08104" y="1340768"/>
            <a:ext cx="2447156" cy="2087280"/>
          </a:xfrm>
        </p:spPr>
      </p:pic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9" name="フッター プレースホル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95536" y="548680"/>
            <a:ext cx="4038600" cy="4525963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Frequency tuning during acceleration (RCS)</a:t>
            </a:r>
          </a:p>
          <a:p>
            <a:r>
              <a:rPr lang="en-US" altLang="ja-JP" dirty="0" smtClean="0"/>
              <a:t>B-field becomes stable after few days from restart. </a:t>
            </a:r>
          </a:p>
          <a:p>
            <a:r>
              <a:rPr kumimoji="1" lang="en-US" altLang="ja-JP" dirty="0" smtClean="0"/>
              <a:t>Digital LLRF + MA cavity give a very stable RF system. (MA cavity is passive system)</a:t>
            </a:r>
          </a:p>
          <a:p>
            <a:r>
              <a:rPr lang="en-US" altLang="ja-JP" dirty="0" smtClean="0"/>
              <a:t>Usually, orbit feedback is necessary for high intensity ring. </a:t>
            </a:r>
          </a:p>
          <a:p>
            <a:r>
              <a:rPr kumimoji="1" lang="en-US" altLang="ja-JP" dirty="0" smtClean="0"/>
              <a:t>In RCS, orbit remain stable whole cycle after tuning. </a:t>
            </a:r>
          </a:p>
          <a:p>
            <a:pPr>
              <a:buNone/>
            </a:pPr>
            <a:r>
              <a:rPr lang="en-US" altLang="ja-JP" dirty="0" smtClean="0"/>
              <a:t> 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7" name="コンテンツ プレースホルダ 6" descr="WS00013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11560" y="4509120"/>
            <a:ext cx="3024336" cy="2190925"/>
          </a:xfrm>
        </p:spPr>
      </p:pic>
      <p:pic>
        <p:nvPicPr>
          <p:cNvPr id="8" name="図 7" descr="WS0001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764704"/>
            <a:ext cx="3295650" cy="468630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148064" y="5589240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Stability of orbit during high power test (300 kW). The time jitter is only 1.7 ns.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7956376" y="1772816"/>
            <a:ext cx="28803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下矢印 11"/>
          <p:cNvSpPr/>
          <p:nvPr/>
        </p:nvSpPr>
        <p:spPr>
          <a:xfrm rot="1473260">
            <a:off x="7636599" y="2134096"/>
            <a:ext cx="288032" cy="1296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日付プレースホルダ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3" name="フッター プレースホルダ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186808" cy="2692895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Phase feedback damps dipole oscillation. </a:t>
            </a:r>
          </a:p>
          <a:p>
            <a:r>
              <a:rPr lang="en-US" altLang="ja-JP" dirty="0" err="1" smtClean="0"/>
              <a:t>Upto</a:t>
            </a:r>
            <a:r>
              <a:rPr lang="en-US" altLang="ja-JP" dirty="0" smtClean="0"/>
              <a:t> 100 kW beam, still phase feedback is not necessary for operation. </a:t>
            </a:r>
          </a:p>
          <a:p>
            <a:r>
              <a:rPr kumimoji="1" lang="en-US" altLang="ja-JP" dirty="0" smtClean="0"/>
              <a:t>Above 300 kW, beam loading compensation using feed forward technique is necessary.</a:t>
            </a:r>
            <a:endParaRPr kumimoji="1" lang="ja-JP" altLang="en-US" dirty="0"/>
          </a:p>
        </p:txBody>
      </p:sp>
      <p:pic>
        <p:nvPicPr>
          <p:cNvPr id="5" name="コンテンツ プレースホルダ 4" descr="WS00014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71168" y="1600200"/>
            <a:ext cx="3192663" cy="4525963"/>
          </a:xfrm>
        </p:spPr>
      </p:pic>
      <p:pic>
        <p:nvPicPr>
          <p:cNvPr id="6" name="図 5" descr="WS000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4077072"/>
            <a:ext cx="2808312" cy="2358066"/>
          </a:xfrm>
          <a:prstGeom prst="rect">
            <a:avLst/>
          </a:prstGeom>
        </p:spPr>
      </p:pic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FFAG Cavities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kumimoji="1" lang="en-US" altLang="ja-JP" dirty="0" smtClean="0"/>
              <a:t>MA cavities</a:t>
            </a:r>
          </a:p>
          <a:p>
            <a:pPr lvl="1"/>
            <a:r>
              <a:rPr lang="en-US" altLang="ja-JP" dirty="0" err="1" smtClean="0"/>
              <a:t>PoP</a:t>
            </a:r>
            <a:r>
              <a:rPr lang="en-US" altLang="ja-JP" dirty="0" smtClean="0"/>
              <a:t>, 150 </a:t>
            </a:r>
            <a:r>
              <a:rPr lang="en-US" altLang="ja-JP" dirty="0" err="1" smtClean="0"/>
              <a:t>MeV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PRISM</a:t>
            </a:r>
          </a:p>
          <a:p>
            <a:pPr lvl="1"/>
            <a:r>
              <a:rPr lang="en-US" altLang="ja-JP" dirty="0" smtClean="0"/>
              <a:t>EMMA MA</a:t>
            </a:r>
            <a:endParaRPr kumimoji="1" lang="en-US" altLang="ja-JP" dirty="0" smtClean="0"/>
          </a:p>
          <a:p>
            <a:r>
              <a:rPr lang="en-US" altLang="ja-JP" dirty="0" smtClean="0"/>
              <a:t>EMMA cavities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ja-JP" smtClean="0"/>
              <a:t>FFAG cavities</a:t>
            </a:r>
          </a:p>
        </p:txBody>
      </p:sp>
      <p:graphicFrame>
        <p:nvGraphicFramePr>
          <p:cNvPr id="55319" name="Group 23"/>
          <p:cNvGraphicFramePr>
            <a:graphicFrameLocks noGrp="1"/>
          </p:cNvGraphicFramePr>
          <p:nvPr/>
        </p:nvGraphicFramePr>
        <p:xfrm>
          <a:off x="1143000" y="1397000"/>
          <a:ext cx="6858000" cy="4078224"/>
        </p:xfrm>
        <a:graphic>
          <a:graphicData uri="http://schemas.openxmlformats.org/drawingml/2006/table">
            <a:tbl>
              <a:tblPr/>
              <a:tblGrid>
                <a:gridCol w="3429000"/>
                <a:gridCol w="3429000"/>
              </a:tblGrid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Air cooling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PoP FFAG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PRISM FFAG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Indirect water cooling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150 MeV FFAG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Induction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Ion beta FFAG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6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Normalconducting RF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1" lang="en-US" altLang="ja-JP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EMMA (non-scaling FFAG in UK)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2004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42005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ja-JP" smtClean="0"/>
              <a:t>Air-cooled uncut core cavity PoP FFAG cavity</a:t>
            </a:r>
          </a:p>
        </p:txBody>
      </p:sp>
      <p:pic>
        <p:nvPicPr>
          <p:cNvPr id="43011" name="Picture 4" descr="&#10;FFAG31.JPG                                                     00000002NO_NAME                        00000000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50" y="1676400"/>
            <a:ext cx="5791150" cy="4632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43013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00063" y="928688"/>
            <a:ext cx="4033837" cy="1196975"/>
          </a:xfrm>
        </p:spPr>
        <p:txBody>
          <a:bodyPr>
            <a:normAutofit fontScale="90000"/>
          </a:bodyPr>
          <a:lstStyle/>
          <a:p>
            <a:pPr marL="25400" eaLnBrk="1" hangingPunct="1">
              <a:lnSpc>
                <a:spcPts val="5500"/>
              </a:lnSpc>
              <a:spcAft>
                <a:spcPts val="13"/>
              </a:spcAft>
              <a:tabLst>
                <a:tab pos="1270000" algn="l"/>
              </a:tabLst>
              <a:defRPr/>
            </a:pPr>
            <a:r>
              <a:rPr kumimoji="0" lang="en-US" altLang="ja-JP" sz="3400" dirty="0" smtClean="0"/>
              <a:t>Cavity assembly</a:t>
            </a:r>
            <a:br>
              <a:rPr kumimoji="0" lang="en-US" altLang="ja-JP" sz="3400" dirty="0" smtClean="0"/>
            </a:br>
            <a:r>
              <a:rPr kumimoji="0" lang="en-US" altLang="ja-JP" sz="3400" dirty="0" smtClean="0"/>
              <a:t>150 </a:t>
            </a:r>
            <a:r>
              <a:rPr kumimoji="0" lang="en-US" altLang="ja-JP" sz="3400" dirty="0" err="1" smtClean="0"/>
              <a:t>MeV</a:t>
            </a:r>
            <a:r>
              <a:rPr kumimoji="0" lang="en-US" altLang="ja-JP" sz="3400" dirty="0" smtClean="0"/>
              <a:t> FFAG</a:t>
            </a:r>
          </a:p>
        </p:txBody>
      </p:sp>
      <p:sp>
        <p:nvSpPr>
          <p:cNvPr id="4403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665663" y="74613"/>
            <a:ext cx="6932612" cy="5046662"/>
          </a:xfrm>
        </p:spPr>
        <p:txBody>
          <a:bodyPr/>
          <a:lstStyle/>
          <a:p>
            <a:pPr eaLnBrk="1" hangingPunct="1">
              <a:lnSpc>
                <a:spcPts val="2200"/>
              </a:lnSpc>
              <a:spcAft>
                <a:spcPts val="300"/>
              </a:spcAft>
              <a:tabLst>
                <a:tab pos="3429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kumimoji="0" lang="en-US" altLang="ja-JP" sz="2000" smtClean="0"/>
              <a:t>Number of cores	2~4</a:t>
            </a:r>
          </a:p>
          <a:p>
            <a:pPr eaLnBrk="1" hangingPunct="1">
              <a:lnSpc>
                <a:spcPts val="2200"/>
              </a:lnSpc>
              <a:spcAft>
                <a:spcPts val="300"/>
              </a:spcAft>
              <a:tabLst>
                <a:tab pos="3429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kumimoji="0" lang="en-US" altLang="ja-JP" sz="2000" smtClean="0"/>
              <a:t>Outer size		1.7m x 1m</a:t>
            </a:r>
          </a:p>
          <a:p>
            <a:pPr eaLnBrk="1" hangingPunct="1">
              <a:lnSpc>
                <a:spcPts val="2200"/>
              </a:lnSpc>
              <a:spcAft>
                <a:spcPts val="300"/>
              </a:spcAft>
              <a:tabLst>
                <a:tab pos="3429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kumimoji="0" lang="en-US" altLang="ja-JP" sz="2000" smtClean="0"/>
              <a:t>Inner size		1m x 0.23m</a:t>
            </a:r>
          </a:p>
          <a:p>
            <a:pPr eaLnBrk="1" hangingPunct="1">
              <a:lnSpc>
                <a:spcPts val="2200"/>
              </a:lnSpc>
              <a:spcAft>
                <a:spcPts val="300"/>
              </a:spcAft>
              <a:tabLst>
                <a:tab pos="3429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kumimoji="0" lang="en-US" altLang="ja-JP" sz="2000" smtClean="0"/>
              <a:t>RF frequency		1.5 - 4.6 MHz</a:t>
            </a:r>
          </a:p>
          <a:p>
            <a:pPr eaLnBrk="1" hangingPunct="1">
              <a:lnSpc>
                <a:spcPts val="2200"/>
              </a:lnSpc>
              <a:spcAft>
                <a:spcPts val="300"/>
              </a:spcAft>
              <a:tabLst>
                <a:tab pos="3429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kumimoji="0" lang="en-US" altLang="ja-JP" sz="2000" smtClean="0"/>
              <a:t>RF voltage		9 kV</a:t>
            </a:r>
          </a:p>
          <a:p>
            <a:pPr eaLnBrk="1" hangingPunct="1">
              <a:lnSpc>
                <a:spcPts val="2200"/>
              </a:lnSpc>
              <a:spcAft>
                <a:spcPts val="300"/>
              </a:spcAft>
              <a:tabLst>
                <a:tab pos="3429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kumimoji="0" lang="en-US" altLang="ja-JP" sz="2000" smtClean="0"/>
              <a:t>RF output		55 kW</a:t>
            </a:r>
          </a:p>
          <a:p>
            <a:pPr eaLnBrk="1" hangingPunct="1">
              <a:lnSpc>
                <a:spcPts val="2200"/>
              </a:lnSpc>
              <a:spcAft>
                <a:spcPts val="300"/>
              </a:spcAft>
              <a:tabLst>
                <a:tab pos="3429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kumimoji="0" lang="en-US" altLang="ja-JP" sz="2000" smtClean="0"/>
              <a:t>Power density		1 W/cm^3</a:t>
            </a:r>
          </a:p>
          <a:p>
            <a:pPr eaLnBrk="1" hangingPunct="1">
              <a:lnSpc>
                <a:spcPts val="2200"/>
              </a:lnSpc>
              <a:spcAft>
                <a:spcPts val="300"/>
              </a:spcAft>
              <a:tabLst>
                <a:tab pos="34290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kumimoji="0" lang="en-US" altLang="ja-JP" sz="2000" smtClean="0"/>
              <a:t>Cooling water		70 L/min</a:t>
            </a:r>
          </a:p>
        </p:txBody>
      </p:sp>
      <p:pic>
        <p:nvPicPr>
          <p:cNvPr id="44036" name="Picture 10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571750"/>
            <a:ext cx="4105275" cy="30416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44037" name="Picture 1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0388" y="4035425"/>
            <a:ext cx="4216400" cy="26384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4038" name="テキスト ボックス 5"/>
          <p:cNvSpPr txBox="1">
            <a:spLocks noChangeArrowheads="1"/>
          </p:cNvSpPr>
          <p:nvPr/>
        </p:nvSpPr>
        <p:spPr bwMode="auto">
          <a:xfrm>
            <a:off x="357188" y="285750"/>
            <a:ext cx="279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/>
              <a:t>Indirect cooling</a:t>
            </a:r>
            <a:endParaRPr lang="ja-JP" altLang="en-US" sz="3200"/>
          </a:p>
        </p:txBody>
      </p:sp>
      <p:sp>
        <p:nvSpPr>
          <p:cNvPr id="44039" name="日付プレースホルダ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44040" name="フッター プレースホルダ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313"/>
            <a:ext cx="9144000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テキスト ボックス 2"/>
          <p:cNvSpPr txBox="1">
            <a:spLocks noChangeArrowheads="1"/>
          </p:cNvSpPr>
          <p:nvPr/>
        </p:nvSpPr>
        <p:spPr bwMode="auto">
          <a:xfrm>
            <a:off x="285750" y="0"/>
            <a:ext cx="1593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Air cooling</a:t>
            </a:r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45060" name="日付プレースホルダ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45061" name="フッター プレースホルダ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altLang="ja-JP" smtClean="0"/>
              <a:t>FFAG School@KURRI</a:t>
            </a:r>
            <a:endParaRPr lang="en-US" altLang="ja-JP"/>
          </a:p>
        </p:txBody>
      </p:sp>
      <p:pic>
        <p:nvPicPr>
          <p:cNvPr id="6" name="Picture 5" descr="C:\My Documents\Photo\RF\040203\P101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212976"/>
            <a:ext cx="3132584" cy="23494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Line 162"/>
          <p:cNvSpPr>
            <a:spLocks noChangeShapeType="1"/>
          </p:cNvSpPr>
          <p:nvPr/>
        </p:nvSpPr>
        <p:spPr bwMode="auto">
          <a:xfrm>
            <a:off x="0" y="0"/>
            <a:ext cx="914400" cy="0"/>
          </a:xfrm>
          <a:prstGeom prst="line">
            <a:avLst/>
          </a:prstGeom>
          <a:noFill/>
          <a:ln w="0">
            <a:solidFill>
              <a:srgbClr val="FB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5" name="Line 7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ja-JP" sz="3200" smtClean="0">
                <a:ea typeface="ＭＳ Ｐゴシック" charset="-128"/>
              </a:rPr>
              <a:t>Cavity Design Parameters</a:t>
            </a:r>
          </a:p>
        </p:txBody>
      </p:sp>
      <p:sp>
        <p:nvSpPr>
          <p:cNvPr id="10247" name="Line 13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8" name="Line 13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49" name="Line 13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0" name="Line 13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1" name="Line 13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2" name="Line 13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3" name="Line 140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4" name="Line 14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5" name="Line 14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6" name="Line 14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7" name="Line 14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8" name="Line 14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59" name="Line 14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0" name="Line 147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1" name="Line 14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2" name="Line 149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3" name="Line 150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4" name="Line 151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5" name="Line 152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6" name="Line 153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7" name="Line 154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8" name="Line 155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69" name="Line 156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70" name="Line 157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71" name="Line 158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272" name="Line 160"/>
          <p:cNvSpPr>
            <a:spLocks noChangeShapeType="1"/>
          </p:cNvSpPr>
          <p:nvPr/>
        </p:nvSpPr>
        <p:spPr bwMode="auto">
          <a:xfrm>
            <a:off x="0" y="0"/>
            <a:ext cx="457200" cy="0"/>
          </a:xfrm>
          <a:prstGeom prst="line">
            <a:avLst/>
          </a:prstGeom>
          <a:noFill/>
          <a:ln w="0">
            <a:solidFill>
              <a:srgbClr val="FE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0273" name="Picture 76" descr="rf-cavity-x-sec2-2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636" t="3445" r="37444"/>
          <a:stretch>
            <a:fillRect/>
          </a:stretch>
        </p:blipFill>
        <p:spPr>
          <a:xfrm>
            <a:off x="758825" y="1524000"/>
            <a:ext cx="2432050" cy="4824413"/>
          </a:xfrm>
          <a:noFill/>
        </p:spPr>
      </p:pic>
      <p:sp>
        <p:nvSpPr>
          <p:cNvPr id="10274" name="Line 161"/>
          <p:cNvSpPr>
            <a:spLocks noChangeShapeType="1"/>
          </p:cNvSpPr>
          <p:nvPr/>
        </p:nvSpPr>
        <p:spPr bwMode="auto">
          <a:xfrm>
            <a:off x="0" y="0"/>
            <a:ext cx="0" cy="457200"/>
          </a:xfrm>
          <a:prstGeom prst="line">
            <a:avLst/>
          </a:prstGeom>
          <a:noFill/>
          <a:ln w="0">
            <a:solidFill>
              <a:srgbClr val="FDFF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9373" name="Group 157"/>
          <p:cNvGraphicFramePr>
            <a:graphicFrameLocks noGrp="1"/>
          </p:cNvGraphicFramePr>
          <p:nvPr/>
        </p:nvGraphicFramePr>
        <p:xfrm>
          <a:off x="3584575" y="1684338"/>
          <a:ext cx="5075238" cy="3759201"/>
        </p:xfrm>
        <a:graphic>
          <a:graphicData uri="http://schemas.openxmlformats.org/drawingml/2006/table">
            <a:tbl>
              <a:tblPr/>
              <a:tblGrid>
                <a:gridCol w="3303588"/>
                <a:gridCol w="882650"/>
                <a:gridCol w="889000"/>
              </a:tblGrid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Parameter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Value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825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Frequency (MHz)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1300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Shunt impedance (MΩ)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2.05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Q</a:t>
                      </a:r>
                      <a:r>
                        <a:rPr kumimoji="0" lang="en-GB" altLang="ja-JP" sz="1800" b="0" i="0" u="none" strike="noStrike" cap="none" normalizeH="0" baseline="-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0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20500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R/Q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100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Tuning Range (MHz)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-4.0 to +1.6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Accelerating Voltage (kV)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120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180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10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Power to generate voltage (kW)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3.6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8.1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Power including overhead</a:t>
                      </a:r>
                      <a:r>
                        <a:rPr kumimoji="0" lang="en-GB" altLang="ja-JP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#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4.7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ja-JP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risandeLight" pitchFamily="2" charset="0"/>
                          <a:ea typeface="ＭＳ Ｐゴシック" charset="-128"/>
                          <a:cs typeface="Times New Roman" charset="0"/>
                        </a:rPr>
                        <a:t>10.5</a:t>
                      </a:r>
                      <a:endParaRPr kumimoji="0" lang="en-GB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risandeLight" pitchFamily="2" charset="0"/>
                        <a:ea typeface="ＭＳ Ｐゴシック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311" name="Text Box 158"/>
          <p:cNvSpPr txBox="1">
            <a:spLocks noChangeArrowheads="1"/>
          </p:cNvSpPr>
          <p:nvPr/>
        </p:nvSpPr>
        <p:spPr bwMode="auto">
          <a:xfrm>
            <a:off x="3609975" y="5643563"/>
            <a:ext cx="50927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>
                <a:solidFill>
                  <a:srgbClr val="FF0000"/>
                </a:solidFill>
                <a:ea typeface="ＭＳ Ｐゴシック" charset="-128"/>
              </a:rPr>
              <a:t># Includes Distribution losses and LLRF Control</a:t>
            </a:r>
          </a:p>
        </p:txBody>
      </p:sp>
      <p:sp>
        <p:nvSpPr>
          <p:cNvPr id="10313" name="Date Placeholder 3"/>
          <p:cNvSpPr txBox="1">
            <a:spLocks noGrp="1"/>
          </p:cNvSpPr>
          <p:nvPr/>
        </p:nvSpPr>
        <p:spPr bwMode="auto">
          <a:xfrm>
            <a:off x="457200" y="6381750"/>
            <a:ext cx="21336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altLang="ja-JP" sz="1400">
                <a:ea typeface="ＭＳ Ｐゴシック" charset="-128"/>
              </a:rPr>
              <a:t>1</a:t>
            </a:r>
            <a:r>
              <a:rPr lang="en-GB" altLang="ja-JP" sz="1400" baseline="30000">
                <a:ea typeface="ＭＳ Ｐゴシック" charset="-128"/>
              </a:rPr>
              <a:t>st</a:t>
            </a:r>
            <a:r>
              <a:rPr lang="en-GB" altLang="ja-JP" sz="1400">
                <a:ea typeface="ＭＳ Ｐゴシック" charset="-128"/>
              </a:rPr>
              <a:t> September 2008</a:t>
            </a:r>
          </a:p>
        </p:txBody>
      </p:sp>
      <p:sp>
        <p:nvSpPr>
          <p:cNvPr id="10314" name="Footer Placeholder 4"/>
          <p:cNvSpPr txBox="1">
            <a:spLocks noGrp="1"/>
          </p:cNvSpPr>
          <p:nvPr/>
        </p:nvSpPr>
        <p:spPr bwMode="auto">
          <a:xfrm>
            <a:off x="3678238" y="6381750"/>
            <a:ext cx="50339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GB" altLang="ja-JP" sz="1400">
                <a:ea typeface="ＭＳ Ｐゴシック" charset="-128"/>
              </a:rPr>
              <a:t>FFAG08                                                                   Carl Beard</a:t>
            </a:r>
          </a:p>
        </p:txBody>
      </p:sp>
      <p:sp>
        <p:nvSpPr>
          <p:cNvPr id="37" name="日付プレースホルダ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38" name="フッター プレースホルダ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タイトル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581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mtClean="0"/>
              <a:t>EMMA MA CAVITY</a:t>
            </a:r>
            <a:endParaRPr lang="ja-JP" altLang="en-US" smtClean="0"/>
          </a:p>
        </p:txBody>
      </p:sp>
      <p:pic>
        <p:nvPicPr>
          <p:cNvPr id="40963" name="図 4" descr="EMMA_1cell_rf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3926126" cy="225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日付プレースホルダ 5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2010/10/27</a:t>
            </a:r>
            <a:endParaRPr lang="en-US" altLang="ja-JP"/>
          </a:p>
        </p:txBody>
      </p:sp>
      <p:sp>
        <p:nvSpPr>
          <p:cNvPr id="7" name="フッター プレースホルダ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FFAG School@KURRI</a:t>
            </a:r>
            <a:endParaRPr lang="en-US" altLang="ja-JP"/>
          </a:p>
        </p:txBody>
      </p:sp>
      <p:pic>
        <p:nvPicPr>
          <p:cNvPr id="8" name="図 7" descr="IMG_04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3645024"/>
            <a:ext cx="3367923" cy="2525942"/>
          </a:xfrm>
          <a:prstGeom prst="rect">
            <a:avLst/>
          </a:prstGeom>
        </p:spPr>
      </p:pic>
      <p:graphicFrame>
        <p:nvGraphicFramePr>
          <p:cNvPr id="9" name="コンテンツ プレースホルダ 4"/>
          <p:cNvGraphicFramePr>
            <a:graphicFrameLocks noGrp="1"/>
          </p:cNvGraphicFramePr>
          <p:nvPr>
            <p:ph idx="1"/>
          </p:nvPr>
        </p:nvGraphicFramePr>
        <p:xfrm>
          <a:off x="4139952" y="1484784"/>
          <a:ext cx="4690864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486"/>
                <a:gridCol w="1216138"/>
                <a:gridCol w="2128240"/>
              </a:tblGrid>
              <a:tr h="271262"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7126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frequency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18 MHz 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=1.3 GHz/72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7126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frequency sweep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/>
                        <a:t>3 %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71262">
                <a:tc>
                  <a:txBody>
                    <a:bodyPr/>
                    <a:lstStyle/>
                    <a:p>
                      <a:r>
                        <a:rPr lang="en-US" altLang="ja-JP" sz="1200" dirty="0" err="1" smtClean="0"/>
                        <a:t>df</a:t>
                      </a:r>
                      <a:r>
                        <a:rPr lang="en-US" altLang="ja-JP" sz="1200" dirty="0" smtClean="0"/>
                        <a:t>/</a:t>
                      </a:r>
                      <a:r>
                        <a:rPr lang="en-US" altLang="ja-JP" sz="1200" dirty="0" err="1" smtClean="0"/>
                        <a:t>dt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ja-JP" sz="1200" dirty="0" smtClean="0"/>
                        <a:t>97.2 GHz/s</a:t>
                      </a:r>
                      <a:endParaRPr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Phase shift =</a:t>
                      </a:r>
                      <a:r>
                        <a:rPr kumimoji="1" lang="en-US" altLang="ja-JP" sz="1200" dirty="0" smtClean="0">
                          <a:latin typeface="Symbol" pitchFamily="18" charset="2"/>
                        </a:rPr>
                        <a:t>p</a:t>
                      </a:r>
                      <a:r>
                        <a:rPr kumimoji="1" lang="en-US" altLang="ja-JP" sz="1200" dirty="0" smtClean="0"/>
                        <a:t>/37 turns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712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Total Voltage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 kV per turn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100 turns/cycle</a:t>
                      </a:r>
                      <a:endParaRPr kumimoji="1" lang="ja-JP" altLang="en-US" sz="1200" dirty="0" smtClean="0"/>
                    </a:p>
                  </a:txBody>
                  <a:tcPr/>
                </a:tc>
              </a:tr>
              <a:tr h="27126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Number of cavities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7126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Voltage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33.3 kV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7126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Length of cavity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10 cm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45210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Number of</a:t>
                      </a:r>
                      <a:r>
                        <a:rPr kumimoji="1" lang="en-US" altLang="ja-JP" sz="1200" baseline="0" dirty="0" smtClean="0"/>
                        <a:t> MA cores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 per cavity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452103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Size of MA core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27</a:t>
                      </a:r>
                      <a:r>
                        <a:rPr kumimoji="1" lang="en-US" altLang="ja-JP" sz="1200" baseline="0" dirty="0" smtClean="0"/>
                        <a:t> cm O.D, 12 cm I.D x 2.5 cm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7126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MA core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Cut core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7126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Q-value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About 9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7126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Cavity impedance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600</a:t>
                      </a:r>
                      <a:r>
                        <a:rPr kumimoji="1" lang="en-US" altLang="ja-JP" sz="1200" dirty="0" smtClean="0">
                          <a:latin typeface="Symbol" pitchFamily="18" charset="2"/>
                        </a:rPr>
                        <a:t> W </a:t>
                      </a:r>
                      <a:r>
                        <a:rPr kumimoji="1" lang="en-US" altLang="ja-JP" sz="1200" dirty="0" smtClean="0"/>
                        <a:t>(1.4 k</a:t>
                      </a:r>
                      <a:r>
                        <a:rPr kumimoji="1" lang="en-US" altLang="ja-JP" sz="1200" dirty="0" smtClean="0">
                          <a:latin typeface="Symbol" pitchFamily="18" charset="2"/>
                        </a:rPr>
                        <a:t> W </a:t>
                      </a:r>
                      <a:r>
                        <a:rPr kumimoji="1" lang="en-US" altLang="ja-JP" sz="1200" dirty="0" smtClean="0"/>
                        <a:t>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  <a:tr h="271262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Core</a:t>
                      </a:r>
                      <a:r>
                        <a:rPr kumimoji="1" lang="en-US" altLang="ja-JP" sz="1200" baseline="0" dirty="0" smtClean="0"/>
                        <a:t> material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FT3M</a:t>
                      </a:r>
                      <a:r>
                        <a:rPr kumimoji="1" lang="en-US" altLang="ja-JP" sz="1200" baseline="0" dirty="0" smtClean="0"/>
                        <a:t> (FT3L)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1" lang="ja-JP" altLang="en-US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67544" y="2924944"/>
            <a:ext cx="5400600" cy="201622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kumimoji="1" lang="en-US" altLang="ja-JP" dirty="0" smtClean="0"/>
              <a:t>Beam acceleration in FFAG</a:t>
            </a:r>
            <a:endParaRPr lang="en-US" altLang="ja-JP" dirty="0"/>
          </a:p>
          <a:p>
            <a:r>
              <a:rPr lang="en-US" altLang="ja-JP" dirty="0"/>
              <a:t>B-field is constant. </a:t>
            </a:r>
            <a:endParaRPr lang="en-US" altLang="ja-JP" dirty="0" smtClean="0"/>
          </a:p>
          <a:p>
            <a:pPr>
              <a:buNone/>
            </a:pPr>
            <a:r>
              <a:rPr lang="en-US" altLang="ja-JP" dirty="0" smtClean="0"/>
              <a:t>Scaling FFAG</a:t>
            </a:r>
            <a:endParaRPr lang="en-US" altLang="ja-JP" dirty="0"/>
          </a:p>
          <a:p>
            <a:r>
              <a:rPr lang="en-US" altLang="ja-JP" dirty="0" smtClean="0"/>
              <a:t>Pattern of </a:t>
            </a:r>
            <a:r>
              <a:rPr lang="en-US" altLang="ja-JP" dirty="0" err="1" smtClean="0"/>
              <a:t>frf</a:t>
            </a:r>
            <a:r>
              <a:rPr lang="en-US" altLang="ja-JP" dirty="0" smtClean="0"/>
              <a:t> is given by energy gain; </a:t>
            </a:r>
            <a:r>
              <a:rPr lang="en-US" altLang="ja-JP" dirty="0" err="1" smtClean="0"/>
              <a:t>rf</a:t>
            </a:r>
            <a:r>
              <a:rPr lang="en-US" altLang="ja-JP" dirty="0" smtClean="0"/>
              <a:t> voltage and </a:t>
            </a:r>
            <a:r>
              <a:rPr lang="en-US" altLang="ja-JP" dirty="0" err="1" smtClean="0">
                <a:latin typeface="Symbol" pitchFamily="18" charset="2"/>
              </a:rPr>
              <a:t>f</a:t>
            </a:r>
            <a:r>
              <a:rPr lang="en-US" altLang="ja-JP" dirty="0" err="1" smtClean="0"/>
              <a:t>s</a:t>
            </a:r>
            <a:endParaRPr lang="en-US" altLang="ja-JP" dirty="0" smtClean="0"/>
          </a:p>
          <a:p>
            <a:pPr>
              <a:buNone/>
            </a:pP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7544" y="5013176"/>
            <a:ext cx="7416824" cy="144016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kumimoji="1" lang="en-US" altLang="ja-JP" dirty="0" smtClean="0"/>
              <a:t>Very fast acceleration in Non scaling FFAG</a:t>
            </a:r>
          </a:p>
          <a:p>
            <a:r>
              <a:rPr lang="en-US" altLang="ja-JP" dirty="0" smtClean="0"/>
              <a:t>Constant </a:t>
            </a:r>
            <a:r>
              <a:rPr lang="en-US" altLang="ja-JP" dirty="0" err="1" smtClean="0"/>
              <a:t>rf</a:t>
            </a:r>
            <a:r>
              <a:rPr lang="en-US" altLang="ja-JP" dirty="0" smtClean="0"/>
              <a:t> frequency. </a:t>
            </a:r>
          </a:p>
          <a:p>
            <a:r>
              <a:rPr lang="en-US" altLang="ja-JP" dirty="0" smtClean="0"/>
              <a:t>RF voltage is given by top and bottom energy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907704" y="476672"/>
            <a:ext cx="57601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Beam Acceleration in FFAG</a:t>
            </a:r>
            <a:endParaRPr kumimoji="1" lang="ja-JP" altLang="en-US" sz="4000" dirty="0"/>
          </a:p>
        </p:txBody>
      </p:sp>
      <p:sp>
        <p:nvSpPr>
          <p:cNvPr id="6" name="コンテンツ プレースホルダ 2"/>
          <p:cNvSpPr txBox="1">
            <a:spLocks/>
          </p:cNvSpPr>
          <p:nvPr/>
        </p:nvSpPr>
        <p:spPr>
          <a:xfrm>
            <a:off x="395536" y="1556792"/>
            <a:ext cx="8208912" cy="151216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 acceleration in Synchrotron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ja-JP" sz="2800" dirty="0" smtClean="0"/>
              <a:t>Pattern of </a:t>
            </a:r>
            <a:r>
              <a:rPr lang="en-US" altLang="ja-JP" sz="2800" dirty="0" err="1" smtClean="0"/>
              <a:t>frf</a:t>
            </a:r>
            <a:r>
              <a:rPr lang="en-US" altLang="ja-JP" sz="2800" dirty="0" smtClean="0"/>
              <a:t> is given by B field.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altLang="ja-JP" sz="2800" dirty="0" smtClean="0"/>
              <a:t>Required </a:t>
            </a:r>
            <a:r>
              <a:rPr lang="en-US" altLang="ja-JP" sz="2800" dirty="0" err="1" smtClean="0"/>
              <a:t>rf</a:t>
            </a:r>
            <a:r>
              <a:rPr lang="en-US" altLang="ja-JP" sz="2800" dirty="0" smtClean="0"/>
              <a:t> voltage is given by dB/</a:t>
            </a:r>
            <a:r>
              <a:rPr lang="en-US" altLang="ja-JP" sz="2800" dirty="0" err="1" smtClean="0"/>
              <a:t>dt</a:t>
            </a:r>
            <a:r>
              <a:rPr lang="en-US" altLang="ja-JP" sz="2800" dirty="0" smtClean="0"/>
              <a:t> and </a:t>
            </a:r>
            <a:r>
              <a:rPr lang="en-US" altLang="ja-JP" sz="2800" dirty="0" err="1" smtClean="0">
                <a:latin typeface="Symbol" pitchFamily="18" charset="2"/>
              </a:rPr>
              <a:t>f</a:t>
            </a:r>
            <a:r>
              <a:rPr lang="en-US" altLang="ja-JP" sz="2800" dirty="0" err="1" smtClean="0"/>
              <a:t>s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RF parameter of accelerators</a:t>
            </a:r>
            <a:endParaRPr kumimoji="1" lang="ja-JP" altLang="en-US" dirty="0"/>
          </a:p>
        </p:txBody>
      </p:sp>
      <p:graphicFrame>
        <p:nvGraphicFramePr>
          <p:cNvPr id="5" name="コンテンツ プレースホルダ 4"/>
          <p:cNvGraphicFramePr>
            <a:graphicFrameLocks noGrp="1"/>
          </p:cNvGraphicFramePr>
          <p:nvPr>
            <p:ph sz="half" idx="2"/>
          </p:nvPr>
        </p:nvGraphicFramePr>
        <p:xfrm>
          <a:off x="539550" y="1600200"/>
          <a:ext cx="8147251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4"/>
                <a:gridCol w="864096"/>
                <a:gridCol w="1584176"/>
                <a:gridCol w="1224136"/>
                <a:gridCol w="1296144"/>
                <a:gridCol w="1080120"/>
                <a:gridCol w="730425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Accelerators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Energy (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Circumference</a:t>
                      </a:r>
                      <a:r>
                        <a:rPr kumimoji="1" lang="en-US" altLang="ja-JP" baseline="0" dirty="0" smtClean="0"/>
                        <a:t> (m)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Revolution time(</a:t>
                      </a:r>
                      <a:r>
                        <a:rPr kumimoji="1" lang="en-US" altLang="ja-JP" dirty="0" smtClean="0">
                          <a:latin typeface="Symbol" pitchFamily="18" charset="2"/>
                        </a:rPr>
                        <a:t>m</a:t>
                      </a:r>
                      <a:r>
                        <a:rPr kumimoji="1" lang="en-US" altLang="ja-JP" dirty="0" smtClean="0"/>
                        <a:t>s)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frev</a:t>
                      </a:r>
                      <a:r>
                        <a:rPr kumimoji="1" lang="en-US" altLang="ja-JP" dirty="0" smtClean="0"/>
                        <a:t>(MHz)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f</a:t>
                      </a:r>
                      <a:r>
                        <a:rPr kumimoji="1" lang="en-US" altLang="ja-JP" sz="1400" dirty="0" err="1" smtClean="0"/>
                        <a:t>RF</a:t>
                      </a:r>
                      <a:r>
                        <a:rPr kumimoji="1" lang="en-US" altLang="ja-JP" dirty="0" smtClean="0"/>
                        <a:t>(MHz)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J-PARC  RCS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0.18-3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348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2.1-1.2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0.47-0.84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0.94-1.67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J-PARC MR</a:t>
                      </a:r>
                      <a:endParaRPr kumimoji="1" lang="ja-JP" altLang="en-US" dirty="0"/>
                    </a:p>
                  </a:txBody>
                  <a:tcPr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3-50</a:t>
                      </a:r>
                      <a:endParaRPr kumimoji="1" lang="ja-JP" altLang="en-US" dirty="0"/>
                    </a:p>
                  </a:txBody>
                  <a:tcPr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1568</a:t>
                      </a:r>
                      <a:endParaRPr kumimoji="1" lang="ja-JP" altLang="en-US" dirty="0"/>
                    </a:p>
                  </a:txBody>
                  <a:tcPr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5.37-5.23</a:t>
                      </a:r>
                      <a:endParaRPr kumimoji="1" lang="ja-JP" altLang="en-US" dirty="0"/>
                    </a:p>
                  </a:txBody>
                  <a:tcPr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0.186-0.191</a:t>
                      </a:r>
                    </a:p>
                  </a:txBody>
                  <a:tcPr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1.67-1.72</a:t>
                      </a:r>
                      <a:endParaRPr kumimoji="1" lang="ja-JP" altLang="en-US" dirty="0" smtClean="0"/>
                    </a:p>
                  </a:txBody>
                  <a:tcPr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</a:t>
                      </a:r>
                      <a:endParaRPr kumimoji="1" lang="ja-JP" altLang="en-US" dirty="0"/>
                    </a:p>
                  </a:txBody>
                  <a:tcPr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KEK</a:t>
                      </a:r>
                      <a:r>
                        <a:rPr kumimoji="1" lang="en-US" altLang="ja-JP" baseline="0" dirty="0" smtClean="0"/>
                        <a:t> </a:t>
                      </a:r>
                      <a:r>
                        <a:rPr kumimoji="1" lang="en-US" altLang="ja-JP" dirty="0" smtClean="0"/>
                        <a:t>Photon Factory</a:t>
                      </a:r>
                      <a:endParaRPr kumimoji="1" lang="ja-JP" altLang="en-US" dirty="0"/>
                    </a:p>
                  </a:txBody>
                  <a:tcP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2.5</a:t>
                      </a:r>
                      <a:endParaRPr kumimoji="1" lang="ja-JP" altLang="en-US" dirty="0"/>
                    </a:p>
                  </a:txBody>
                  <a:tcP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187</a:t>
                      </a:r>
                      <a:endParaRPr kumimoji="1" lang="ja-JP" altLang="en-US" dirty="0"/>
                    </a:p>
                  </a:txBody>
                  <a:tcP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0.624</a:t>
                      </a:r>
                      <a:endParaRPr kumimoji="1" lang="ja-JP" altLang="en-US" dirty="0"/>
                    </a:p>
                  </a:txBody>
                  <a:tcP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1.603</a:t>
                      </a:r>
                      <a:endParaRPr kumimoji="1" lang="ja-JP" altLang="en-US" dirty="0"/>
                    </a:p>
                  </a:txBody>
                  <a:tcP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500.1</a:t>
                      </a:r>
                      <a:endParaRPr kumimoji="1" lang="ja-JP" altLang="en-US" dirty="0"/>
                    </a:p>
                  </a:txBody>
                  <a:tcP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312</a:t>
                      </a:r>
                      <a:endParaRPr kumimoji="1" lang="ja-JP" altLang="en-US" dirty="0"/>
                    </a:p>
                  </a:txBody>
                  <a:tcP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SP-8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1436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4.79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0.209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508.6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2436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SP-8 booster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1-8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396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1.32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0.757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508.6</a:t>
                      </a:r>
                      <a:endParaRPr kumimoji="1" lang="ja-JP" alt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672</a:t>
                      </a:r>
                      <a:endParaRPr kumimoji="1" lang="ja-JP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KEK-B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3.5,8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3018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10.1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0.099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508.9</a:t>
                      </a:r>
                      <a:endParaRPr kumimoji="1" lang="ja-JP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5120</a:t>
                      </a:r>
                      <a:endParaRPr kumimoji="1" lang="ja-JP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275856" y="5085184"/>
            <a:ext cx="2658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J-PARC : proton machines</a:t>
            </a:r>
          </a:p>
          <a:p>
            <a:r>
              <a:rPr lang="en-US" altLang="ja-JP" dirty="0" smtClean="0"/>
              <a:t>Others: electron machines</a:t>
            </a:r>
            <a:endParaRPr kumimoji="1" lang="ja-JP" altLang="en-US" dirty="0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114800" cy="748679"/>
          </a:xfrm>
        </p:spPr>
        <p:txBody>
          <a:bodyPr/>
          <a:lstStyle/>
          <a:p>
            <a:pPr>
              <a:buNone/>
            </a:pPr>
            <a:r>
              <a:rPr kumimoji="1" lang="en-US" altLang="ja-JP" dirty="0" smtClean="0"/>
              <a:t>In this lecture, </a:t>
            </a:r>
            <a:endParaRPr kumimoji="1" lang="ja-JP" altLang="en-US" dirty="0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kumimoji="1" lang="en-US" altLang="ja-JP" dirty="0" smtClean="0"/>
              <a:t>RF Acceleration</a:t>
            </a:r>
          </a:p>
          <a:p>
            <a:r>
              <a:rPr lang="en-US" altLang="ja-JP" dirty="0" smtClean="0"/>
              <a:t>RF System</a:t>
            </a:r>
          </a:p>
          <a:p>
            <a:endParaRPr kumimoji="1" lang="en-US" altLang="ja-JP" dirty="0" smtClean="0"/>
          </a:p>
          <a:p>
            <a:endParaRPr kumimoji="1" lang="ja-JP" altLang="en-US" dirty="0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1.2 Electron and proton accelerations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en-US" altLang="ja-JP" dirty="0" smtClean="0"/>
              <a:t>Mass</a:t>
            </a:r>
          </a:p>
          <a:p>
            <a:pPr lvl="1"/>
            <a:r>
              <a:rPr lang="en-US" altLang="ja-JP" dirty="0" smtClean="0"/>
              <a:t>Electron: 0.511 </a:t>
            </a:r>
            <a:r>
              <a:rPr lang="en-US" altLang="ja-JP" dirty="0" err="1" smtClean="0"/>
              <a:t>MeV</a:t>
            </a:r>
            <a:endParaRPr lang="en-US" altLang="ja-JP" dirty="0" smtClean="0"/>
          </a:p>
          <a:p>
            <a:pPr lvl="1"/>
            <a:r>
              <a:rPr kumimoji="1" lang="en-US" altLang="ja-JP" dirty="0" smtClean="0"/>
              <a:t>Proton: 938 </a:t>
            </a:r>
            <a:r>
              <a:rPr kumimoji="1" lang="en-US" altLang="ja-JP" dirty="0" err="1" smtClean="0"/>
              <a:t>MeV</a:t>
            </a:r>
            <a:endParaRPr kumimoji="1" lang="en-US" altLang="ja-JP" dirty="0" smtClean="0"/>
          </a:p>
          <a:p>
            <a:r>
              <a:rPr lang="en-US" altLang="ja-JP" dirty="0" smtClean="0"/>
              <a:t>In electron machines (E&gt;10 </a:t>
            </a:r>
            <a:r>
              <a:rPr lang="en-US" altLang="ja-JP" dirty="0" err="1" smtClean="0"/>
              <a:t>MeV</a:t>
            </a:r>
            <a:r>
              <a:rPr lang="en-US" altLang="ja-JP" dirty="0" smtClean="0"/>
              <a:t>), </a:t>
            </a:r>
            <a:r>
              <a:rPr lang="en-US" altLang="ja-JP" dirty="0" smtClean="0">
                <a:latin typeface="Symbol" pitchFamily="18" charset="2"/>
              </a:rPr>
              <a:t>b</a:t>
            </a:r>
            <a:r>
              <a:rPr lang="en-US" altLang="ja-JP" dirty="0" smtClean="0"/>
              <a:t>~1</a:t>
            </a:r>
          </a:p>
          <a:p>
            <a:r>
              <a:rPr lang="en-US" altLang="ja-JP" dirty="0" smtClean="0"/>
              <a:t>For proton, E&gt;20 </a:t>
            </a:r>
            <a:r>
              <a:rPr lang="en-US" altLang="ja-JP" dirty="0" err="1" smtClean="0"/>
              <a:t>GeV</a:t>
            </a:r>
            <a:r>
              <a:rPr lang="en-US" altLang="ja-JP" dirty="0" smtClean="0"/>
              <a:t> to be</a:t>
            </a:r>
            <a:r>
              <a:rPr lang="en-US" altLang="ja-JP" dirty="0" smtClean="0">
                <a:latin typeface="Symbol" pitchFamily="18" charset="2"/>
              </a:rPr>
              <a:t> b</a:t>
            </a:r>
            <a:r>
              <a:rPr lang="en-US" altLang="ja-JP" dirty="0" smtClean="0"/>
              <a:t>~1</a:t>
            </a:r>
          </a:p>
          <a:p>
            <a:r>
              <a:rPr lang="en-US" altLang="ja-JP" dirty="0" smtClean="0"/>
              <a:t>For many electron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, fixed cavity structure.</a:t>
            </a:r>
          </a:p>
          <a:p>
            <a:r>
              <a:rPr lang="en-US" altLang="ja-JP" dirty="0" smtClean="0"/>
              <a:t>For many proton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, need to change  structure according to acceleration.</a:t>
            </a:r>
          </a:p>
          <a:p>
            <a:r>
              <a:rPr lang="en-US" altLang="ja-JP" dirty="0" smtClean="0"/>
              <a:t>For many electron rings, fixed </a:t>
            </a:r>
            <a:r>
              <a:rPr lang="en-US" altLang="ja-JP" dirty="0" err="1" smtClean="0"/>
              <a:t>rf</a:t>
            </a:r>
            <a:r>
              <a:rPr lang="en-US" altLang="ja-JP" dirty="0" smtClean="0"/>
              <a:t> frequency.</a:t>
            </a:r>
          </a:p>
          <a:p>
            <a:r>
              <a:rPr lang="en-US" altLang="ja-JP" dirty="0" smtClean="0"/>
              <a:t>For many proton rings, need to change </a:t>
            </a:r>
            <a:r>
              <a:rPr lang="en-US" altLang="ja-JP" dirty="0" err="1" smtClean="0"/>
              <a:t>rf</a:t>
            </a:r>
            <a:r>
              <a:rPr lang="en-US" altLang="ja-JP" dirty="0" smtClean="0"/>
              <a:t> frequency. </a:t>
            </a:r>
          </a:p>
          <a:p>
            <a:endParaRPr lang="en-US" altLang="ja-JP" dirty="0" smtClean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7" name="コンテンツ プレースホルダ 6" descr="WS00007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27984" y="1526832"/>
            <a:ext cx="4075285" cy="4640471"/>
          </a:xfrm>
        </p:spPr>
      </p:pic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395536" y="476672"/>
            <a:ext cx="4114800" cy="2044824"/>
          </a:xfrm>
        </p:spPr>
        <p:txBody>
          <a:bodyPr/>
          <a:lstStyle/>
          <a:p>
            <a:r>
              <a:rPr kumimoji="1" lang="en-US" altLang="ja-JP" dirty="0" smtClean="0"/>
              <a:t>Proton </a:t>
            </a:r>
            <a:r>
              <a:rPr kumimoji="1" lang="en-US" altLang="ja-JP" dirty="0" err="1" smtClean="0"/>
              <a:t>linac</a:t>
            </a:r>
            <a:r>
              <a:rPr kumimoji="1" lang="en-US" altLang="ja-JP" dirty="0" smtClean="0"/>
              <a:t> needs to change </a:t>
            </a:r>
            <a:r>
              <a:rPr lang="en-US" altLang="ja-JP" dirty="0" smtClean="0"/>
              <a:t>length of drift tube according to acceleration.</a:t>
            </a:r>
          </a:p>
          <a:p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092280" y="620688"/>
            <a:ext cx="16072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R. </a:t>
            </a:r>
            <a:r>
              <a:rPr lang="en-US" altLang="ja-JP" dirty="0" err="1" smtClean="0"/>
              <a:t>Wideroe</a:t>
            </a:r>
            <a:r>
              <a:rPr lang="en-US" altLang="ja-JP" dirty="0" smtClean="0"/>
              <a:t>-type </a:t>
            </a:r>
            <a:r>
              <a:rPr lang="en-US" altLang="ja-JP" dirty="0" err="1" smtClean="0"/>
              <a:t>linac</a:t>
            </a:r>
            <a:endParaRPr lang="en-US" altLang="ja-JP" dirty="0" smtClean="0"/>
          </a:p>
          <a:p>
            <a:r>
              <a:rPr kumimoji="1" lang="en-US" altLang="ja-JP" dirty="0" smtClean="0"/>
              <a:t>Below 10 MHz, in a glass </a:t>
            </a:r>
          </a:p>
          <a:p>
            <a:r>
              <a:rPr lang="en-US" altLang="ja-JP" dirty="0" err="1" smtClean="0"/>
              <a:t>li</a:t>
            </a:r>
            <a:r>
              <a:rPr lang="en-US" altLang="ja-JP" dirty="0" smtClean="0"/>
              <a:t>=</a:t>
            </a:r>
            <a:r>
              <a:rPr lang="en-US" altLang="ja-JP" dirty="0" err="1" smtClean="0">
                <a:latin typeface="Symbol" pitchFamily="18" charset="2"/>
              </a:rPr>
              <a:t>bl</a:t>
            </a:r>
            <a:r>
              <a:rPr lang="en-US" altLang="ja-JP" dirty="0" smtClean="0"/>
              <a:t>/2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940152" y="5157192"/>
            <a:ext cx="32038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Alvarez </a:t>
            </a:r>
            <a:r>
              <a:rPr lang="en-US" altLang="ja-JP" dirty="0" err="1" smtClean="0"/>
              <a:t>linac</a:t>
            </a:r>
            <a:r>
              <a:rPr lang="en-US" altLang="ja-JP" dirty="0" smtClean="0"/>
              <a:t> (DTL) </a:t>
            </a:r>
            <a:r>
              <a:rPr lang="en-US" altLang="ja-JP" dirty="0" smtClean="0"/>
              <a:t>in KEK PS</a:t>
            </a:r>
          </a:p>
          <a:p>
            <a:r>
              <a:rPr kumimoji="1" lang="en-US" altLang="ja-JP" dirty="0" smtClean="0"/>
              <a:t>About 200 MHz, cavity structure</a:t>
            </a:r>
          </a:p>
          <a:p>
            <a:r>
              <a:rPr lang="en-US" altLang="ja-JP" dirty="0" smtClean="0"/>
              <a:t>TM(Transverse Magnetic)010 mode </a:t>
            </a:r>
            <a:endParaRPr kumimoji="1" lang="en-US" altLang="ja-JP" dirty="0" smtClean="0"/>
          </a:p>
          <a:p>
            <a:r>
              <a:rPr lang="en-US" altLang="ja-JP" dirty="0" err="1" smtClean="0"/>
              <a:t>li</a:t>
            </a:r>
            <a:r>
              <a:rPr lang="en-US" altLang="ja-JP" dirty="0" smtClean="0"/>
              <a:t>=</a:t>
            </a:r>
            <a:r>
              <a:rPr lang="en-US" altLang="ja-JP" dirty="0" err="1" smtClean="0">
                <a:latin typeface="Symbol" pitchFamily="18" charset="2"/>
              </a:rPr>
              <a:t>bl</a:t>
            </a:r>
            <a:endParaRPr kumimoji="1" lang="ja-JP" altLang="en-US" dirty="0">
              <a:latin typeface="Symbol" pitchFamily="18" charset="2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9552" y="227687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Over 100 MHz RF high power sources become available after WWII. High energy acceleration became possible.</a:t>
            </a:r>
            <a:endParaRPr kumimoji="1" lang="ja-JP" altLang="en-US" dirty="0"/>
          </a:p>
        </p:txBody>
      </p:sp>
      <p:graphicFrame>
        <p:nvGraphicFramePr>
          <p:cNvPr id="11" name="表 10"/>
          <p:cNvGraphicFramePr>
            <a:graphicFrameLocks noGrp="1"/>
          </p:cNvGraphicFramePr>
          <p:nvPr/>
        </p:nvGraphicFramePr>
        <p:xfrm>
          <a:off x="323528" y="3501008"/>
          <a:ext cx="384009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8018"/>
                <a:gridCol w="768018"/>
                <a:gridCol w="768018"/>
                <a:gridCol w="768018"/>
                <a:gridCol w="768018"/>
              </a:tblGrid>
              <a:tr h="2269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Particle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E(</a:t>
                      </a:r>
                      <a:r>
                        <a:rPr kumimoji="1" lang="en-US" altLang="ja-JP" sz="1200" dirty="0" err="1" smtClean="0"/>
                        <a:t>MeV</a:t>
                      </a:r>
                      <a:r>
                        <a:rPr kumimoji="1" lang="en-US" altLang="ja-JP" sz="1200" dirty="0" smtClean="0"/>
                        <a:t>)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>
                          <a:latin typeface="Symbol" pitchFamily="18" charset="2"/>
                        </a:rPr>
                        <a:t>b</a:t>
                      </a:r>
                      <a:endParaRPr kumimoji="1" lang="ja-JP" altLang="en-US" sz="120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err="1" smtClean="0">
                          <a:latin typeface="Symbol" pitchFamily="18" charset="2"/>
                        </a:rPr>
                        <a:t>bl</a:t>
                      </a:r>
                      <a:r>
                        <a:rPr kumimoji="1" lang="en-US" altLang="ja-JP" sz="1200" dirty="0" smtClean="0">
                          <a:latin typeface="+mj-lt"/>
                        </a:rPr>
                        <a:t>(200MHz)</a:t>
                      </a:r>
                      <a:endParaRPr kumimoji="1" lang="ja-JP" altLang="en-US" sz="1200" dirty="0">
                        <a:latin typeface="Symbol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err="1" smtClean="0">
                          <a:latin typeface="Symbol" pitchFamily="18" charset="2"/>
                        </a:rPr>
                        <a:t>bl</a:t>
                      </a:r>
                      <a:r>
                        <a:rPr kumimoji="1" lang="en-US" altLang="ja-JP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(3000MHz)</a:t>
                      </a:r>
                      <a:endParaRPr kumimoji="1" lang="ja-JP" altLang="en-US" sz="1200" dirty="0" smtClean="0">
                        <a:latin typeface="Symbol" pitchFamily="18" charset="2"/>
                      </a:endParaRPr>
                    </a:p>
                  </a:txBody>
                  <a:tcPr/>
                </a:tc>
              </a:tr>
              <a:tr h="2269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0.75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0.04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/>
                        <a:t>6</a:t>
                      </a:r>
                      <a:endParaRPr kumimoji="1" lang="ja-JP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0.4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269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0.14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/>
                        <a:t>22</a:t>
                      </a:r>
                      <a:endParaRPr kumimoji="1" lang="ja-JP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1.4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269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P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0.43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/>
                        <a:t>64</a:t>
                      </a:r>
                      <a:endParaRPr kumimoji="1" lang="ja-JP" alt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4.3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26997"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e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0.55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82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5.5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269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e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0.94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141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9.4</a:t>
                      </a:r>
                      <a:endParaRPr kumimoji="1" lang="ja-JP" altLang="en-US" sz="1200" dirty="0"/>
                    </a:p>
                  </a:txBody>
                  <a:tcPr/>
                </a:tc>
              </a:tr>
              <a:tr h="2269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e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0.999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150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/>
                        <a:t>10.0</a:t>
                      </a:r>
                      <a:endParaRPr kumimoji="1" lang="ja-JP" altLang="en-US" sz="1200" b="1" dirty="0"/>
                    </a:p>
                  </a:txBody>
                  <a:tcPr/>
                </a:tc>
              </a:tr>
              <a:tr h="2269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200" dirty="0" smtClean="0"/>
                        <a:t>e</a:t>
                      </a:r>
                      <a:endParaRPr kumimoji="1" lang="ja-JP" altLang="en-US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100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0.99999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dirty="0" smtClean="0"/>
                        <a:t>150</a:t>
                      </a:r>
                      <a:endParaRPr kumimoji="1" lang="ja-JP" alt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1" lang="en-US" altLang="ja-JP" sz="1200" b="1" dirty="0" smtClean="0"/>
                        <a:t>10.0</a:t>
                      </a:r>
                      <a:endParaRPr kumimoji="1" lang="ja-JP" altLang="en-US" sz="12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図 11" descr="WS0000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3068960"/>
            <a:ext cx="2581275" cy="1733550"/>
          </a:xfrm>
          <a:prstGeom prst="rect">
            <a:avLst/>
          </a:prstGeom>
        </p:spPr>
      </p:pic>
      <p:pic>
        <p:nvPicPr>
          <p:cNvPr id="13" name="図 12" descr="WS000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4797152"/>
            <a:ext cx="1646219" cy="1774329"/>
          </a:xfrm>
          <a:prstGeom prst="rect">
            <a:avLst/>
          </a:prstGeom>
        </p:spPr>
      </p:pic>
      <p:pic>
        <p:nvPicPr>
          <p:cNvPr id="15" name="コンテンツ プレースホルダ 14" descr="WS00007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139952" y="548680"/>
            <a:ext cx="3024336" cy="1944216"/>
          </a:xfrm>
        </p:spPr>
      </p:pic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2564904"/>
            <a:ext cx="1809201" cy="2631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日付プレースホルダ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2010/10/27</a:t>
            </a:r>
            <a:endParaRPr kumimoji="1" lang="ja-JP" altLang="en-US"/>
          </a:p>
        </p:txBody>
      </p:sp>
      <p:sp>
        <p:nvSpPr>
          <p:cNvPr id="16" name="フッター プレースホルダ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FFAG School@KURRI</a:t>
            </a:r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31643</TotalTime>
  <Words>2779</Words>
  <Application>Microsoft Office PowerPoint</Application>
  <PresentationFormat>画面に合わせる (4:3)</PresentationFormat>
  <Paragraphs>917</Paragraphs>
  <Slides>70</Slides>
  <Notes>26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70</vt:i4>
      </vt:variant>
    </vt:vector>
  </HeadingPairs>
  <TitlesOfParts>
    <vt:vector size="73" baseType="lpstr">
      <vt:lpstr>Office テーマ</vt:lpstr>
      <vt:lpstr>数式</vt:lpstr>
      <vt:lpstr>Worksheet</vt:lpstr>
      <vt:lpstr>RF</vt:lpstr>
      <vt:lpstr>Contents</vt:lpstr>
      <vt:lpstr>1.1 Direct voltage and RF accelerators</vt:lpstr>
      <vt:lpstr>スライド 4</vt:lpstr>
      <vt:lpstr>RF acceleration</vt:lpstr>
      <vt:lpstr>Circular machines</vt:lpstr>
      <vt:lpstr>RF parameter of accelerators</vt:lpstr>
      <vt:lpstr>1.2 Electron and proton accelerations</vt:lpstr>
      <vt:lpstr>スライド 9</vt:lpstr>
      <vt:lpstr>スライド 10</vt:lpstr>
      <vt:lpstr>Acceleration Mode</vt:lpstr>
      <vt:lpstr>Cavity for Electron ring</vt:lpstr>
      <vt:lpstr>スライド 13</vt:lpstr>
      <vt:lpstr>Cavity for Proton/Ion ring</vt:lpstr>
      <vt:lpstr>Magnetic Alloy Cavity </vt:lpstr>
      <vt:lpstr>MA cavities</vt:lpstr>
      <vt:lpstr>スライド 17</vt:lpstr>
      <vt:lpstr>Impact on RCS design by  High Field Gradient</vt:lpstr>
      <vt:lpstr>RF acceleration in Ring</vt:lpstr>
      <vt:lpstr>スライド 20</vt:lpstr>
      <vt:lpstr>スライド 21</vt:lpstr>
      <vt:lpstr>Stable RF phase</vt:lpstr>
      <vt:lpstr>RF Bucket</vt:lpstr>
      <vt:lpstr>RF voltage pattern for proton ring </vt:lpstr>
      <vt:lpstr>Motion of particles</vt:lpstr>
      <vt:lpstr>Way to adjust RF frequency to initial energy</vt:lpstr>
      <vt:lpstr>Dual Harmonic RF </vt:lpstr>
      <vt:lpstr>Space charge effects</vt:lpstr>
      <vt:lpstr>スライド 29</vt:lpstr>
      <vt:lpstr>High intensity beam</vt:lpstr>
      <vt:lpstr>Beam loading</vt:lpstr>
      <vt:lpstr>スライド 32</vt:lpstr>
      <vt:lpstr>スライド 33</vt:lpstr>
      <vt:lpstr>スライド 34</vt:lpstr>
      <vt:lpstr>RF Systems</vt:lpstr>
      <vt:lpstr>Proton Rings Ferrite cavities</vt:lpstr>
      <vt:lpstr>Ferrite cavity</vt:lpstr>
      <vt:lpstr>Characteristics of ferrite</vt:lpstr>
      <vt:lpstr>Ferrite Cavities</vt:lpstr>
      <vt:lpstr>Magnetic Alloy cavity</vt:lpstr>
      <vt:lpstr>Production of MA</vt:lpstr>
      <vt:lpstr>Comparison</vt:lpstr>
      <vt:lpstr>Designing of MA Cavity</vt:lpstr>
      <vt:lpstr>LEIR RF SYSTEM – RING SECTION</vt:lpstr>
      <vt:lpstr>スライド 45</vt:lpstr>
      <vt:lpstr>Bandwidth</vt:lpstr>
      <vt:lpstr>LEIR RF SYSTEM Cavity Model: Half Cavity Z (1 Core ) </vt:lpstr>
      <vt:lpstr>Capacitance from AMP</vt:lpstr>
      <vt:lpstr>Uncut + inductor for medium bandwidth</vt:lpstr>
      <vt:lpstr>Control of Q-value w/o cutting</vt:lpstr>
      <vt:lpstr>Cut Core Configuration  for higher Q</vt:lpstr>
      <vt:lpstr>Cut Surface</vt:lpstr>
      <vt:lpstr>スライド 53</vt:lpstr>
      <vt:lpstr>Cut Core cavity</vt:lpstr>
      <vt:lpstr>Q-value of MA cavity</vt:lpstr>
      <vt:lpstr>Cooling Scheme</vt:lpstr>
      <vt:lpstr>Materials</vt:lpstr>
      <vt:lpstr>RF System</vt:lpstr>
      <vt:lpstr>LLRF </vt:lpstr>
      <vt:lpstr>スライド 60</vt:lpstr>
      <vt:lpstr>スライド 61</vt:lpstr>
      <vt:lpstr>FFAG Cavities</vt:lpstr>
      <vt:lpstr>FFAG cavities</vt:lpstr>
      <vt:lpstr>Air-cooled uncut core cavity PoP FFAG cavity</vt:lpstr>
      <vt:lpstr>Cavity assembly 150 MeV FFAG</vt:lpstr>
      <vt:lpstr>スライド 66</vt:lpstr>
      <vt:lpstr>Cavity Design Parameters</vt:lpstr>
      <vt:lpstr>EMMA MA CAVITY</vt:lpstr>
      <vt:lpstr>スライド 69</vt:lpstr>
      <vt:lpstr>Summary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RF</dc:title>
  <dc:creator>chihiro</dc:creator>
  <cp:lastModifiedBy>chihiro</cp:lastModifiedBy>
  <cp:revision>39</cp:revision>
  <dcterms:created xsi:type="dcterms:W3CDTF">2010-09-26T02:52:57Z</dcterms:created>
  <dcterms:modified xsi:type="dcterms:W3CDTF">2010-10-26T22:58:56Z</dcterms:modified>
</cp:coreProperties>
</file>