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321" r:id="rId3"/>
    <p:sldId id="322" r:id="rId4"/>
    <p:sldId id="323" r:id="rId5"/>
    <p:sldId id="325" r:id="rId6"/>
    <p:sldId id="327" r:id="rId7"/>
    <p:sldId id="324" r:id="rId8"/>
    <p:sldId id="320" r:id="rId9"/>
    <p:sldId id="326" r:id="rId10"/>
    <p:sldId id="328" r:id="rId11"/>
    <p:sldId id="329" r:id="rId12"/>
    <p:sldId id="330" r:id="rId13"/>
    <p:sldId id="331" r:id="rId14"/>
    <p:sldId id="332" r:id="rId15"/>
    <p:sldId id="334" r:id="rId16"/>
    <p:sldId id="336" r:id="rId17"/>
    <p:sldId id="337" r:id="rId18"/>
    <p:sldId id="338" r:id="rId19"/>
    <p:sldId id="333" r:id="rId20"/>
    <p:sldId id="339" r:id="rId21"/>
    <p:sldId id="340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197" autoAdjust="0"/>
  </p:normalViewPr>
  <p:slideViewPr>
    <p:cSldViewPr>
      <p:cViewPr>
        <p:scale>
          <a:sx n="66" d="100"/>
          <a:sy n="66" d="100"/>
        </p:scale>
        <p:origin x="-1692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144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5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F9818-EAC4-4279-9A58-CD007767D5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ECF6A-5594-4186-81D7-702F4A6287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E8653-0AA6-47BF-8F3F-0BDDF10B4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18075" y="1905000"/>
            <a:ext cx="3927475" cy="2019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18075" y="4076700"/>
            <a:ext cx="3927475" cy="2019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0478A-C56A-49A3-A2C6-60F09F46C6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F47AA-BA95-4FD4-B1B0-65BEA42B27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15659-A2B0-4D5A-9D85-707CD82082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06019-C710-406F-BD7C-A63E033D82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F52BF-2647-4C13-9DEC-039DD318F1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656AF-818C-4008-B444-99DD7BE36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FCDFE5-762C-4D05-8BBA-F8E3C18E44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A6083-AB6F-4024-AAB7-6D9E206A5C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A5CBE-3F3B-4BA6-8734-A58F01B750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60419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420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421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422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423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424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425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426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042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fld id="{1C20D294-177D-4F46-A3B0-548058685B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043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043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p.bnl.gov/mumu/pubs/snowmass96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905000"/>
            <a:ext cx="7924800" cy="17367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600" b="0" dirty="0" smtClean="0"/>
              <a:t>High Energy </a:t>
            </a:r>
            <a:r>
              <a:rPr lang="en-US" sz="3600" b="0" dirty="0" err="1" smtClean="0"/>
              <a:t>Muon</a:t>
            </a:r>
            <a:r>
              <a:rPr lang="en-US" sz="3600" b="0" dirty="0" smtClean="0"/>
              <a:t> Colliders</a:t>
            </a:r>
            <a:endParaRPr lang="en-US" sz="3600" b="0" dirty="0" smtClean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505200"/>
            <a:ext cx="6781800" cy="25908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en-US" sz="2400" dirty="0" smtClean="0"/>
              <a:t>C. Johnstone and P. </a:t>
            </a:r>
            <a:r>
              <a:rPr lang="en-US" sz="2400" dirty="0" err="1" smtClean="0"/>
              <a:t>Snopok</a:t>
            </a:r>
            <a:endParaRPr lang="en-US" sz="2400" dirty="0" smtClean="0"/>
          </a:p>
          <a:p>
            <a:pPr algn="ctr" eaLnBrk="1" hangingPunct="1">
              <a:lnSpc>
                <a:spcPct val="80000"/>
              </a:lnSpc>
              <a:defRPr/>
            </a:pPr>
            <a:r>
              <a:rPr lang="en-US" sz="2400" dirty="0" err="1" smtClean="0"/>
              <a:t>Fermilab</a:t>
            </a:r>
            <a:r>
              <a:rPr lang="en-US" sz="2400" dirty="0" smtClean="0"/>
              <a:t> and UC Riverside</a:t>
            </a:r>
          </a:p>
          <a:p>
            <a:pPr algn="ctr" eaLnBrk="1" hangingPunct="1">
              <a:lnSpc>
                <a:spcPct val="80000"/>
              </a:lnSpc>
              <a:defRPr/>
            </a:pPr>
            <a:endParaRPr lang="en-US" sz="2400" dirty="0" smtClean="0"/>
          </a:p>
          <a:p>
            <a:pPr algn="ctr" eaLnBrk="1" hangingPunct="1">
              <a:lnSpc>
                <a:spcPct val="80000"/>
              </a:lnSpc>
              <a:defRPr/>
            </a:pPr>
            <a:r>
              <a:rPr lang="en-US" sz="2400" dirty="0" smtClean="0"/>
              <a:t>FFAG10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en-US" sz="2400" dirty="0" smtClean="0"/>
              <a:t>October 25-31,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 smtClean="0"/>
              <a:t>Muon</a:t>
            </a:r>
            <a:r>
              <a:rPr lang="en-US" sz="2800" dirty="0" smtClean="0"/>
              <a:t> Collider luminosity: General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007350" cy="4191000"/>
          </a:xfrm>
        </p:spPr>
        <p:txBody>
          <a:bodyPr/>
          <a:lstStyle/>
          <a:p>
            <a:r>
              <a:rPr lang="en-US" sz="2000" dirty="0" smtClean="0"/>
              <a:t>The </a:t>
            </a:r>
            <a:r>
              <a:rPr lang="en-US" sz="2000" dirty="0" smtClean="0"/>
              <a:t>collider </a:t>
            </a:r>
            <a:r>
              <a:rPr lang="en-US" sz="2000" dirty="0" smtClean="0"/>
              <a:t>ring </a:t>
            </a:r>
            <a:r>
              <a:rPr lang="en-US" sz="2000" dirty="0" smtClean="0"/>
              <a:t>allows for (about) 1000 collisions per bunch, </a:t>
            </a:r>
            <a:r>
              <a:rPr lang="en-US" sz="2000" dirty="0" smtClean="0"/>
              <a:t>rather than </a:t>
            </a:r>
            <a:r>
              <a:rPr lang="en-US" sz="2000" dirty="0" smtClean="0"/>
              <a:t>the single collision that is possible in a linear collider geometry. If the transverse </a:t>
            </a:r>
            <a:r>
              <a:rPr lang="en-US" sz="2000" dirty="0" smtClean="0"/>
              <a:t>beam size </a:t>
            </a:r>
            <a:r>
              <a:rPr lang="en-US" sz="2000" dirty="0" smtClean="0"/>
              <a:t>at the collision </a:t>
            </a:r>
            <a:r>
              <a:rPr lang="en-US" sz="2000" dirty="0" smtClean="0"/>
              <a:t>= that in an electron-positron linear </a:t>
            </a:r>
            <a:r>
              <a:rPr lang="en-US" sz="2000" dirty="0" smtClean="0"/>
              <a:t>collider, there would be a full increase in luminosity of order 1000. </a:t>
            </a:r>
            <a:r>
              <a:rPr lang="en-US" sz="2000" b="1" i="1" dirty="0" smtClean="0"/>
              <a:t>This is not the case</a:t>
            </a:r>
            <a:r>
              <a:rPr lang="en-US" sz="2000" b="1" i="1" dirty="0" smtClean="0"/>
              <a:t>.</a:t>
            </a:r>
          </a:p>
          <a:p>
            <a:endParaRPr lang="en-US" sz="2000" b="1" i="1" dirty="0" smtClean="0"/>
          </a:p>
          <a:p>
            <a:r>
              <a:rPr lang="en-US" sz="2000" dirty="0" smtClean="0"/>
              <a:t>The </a:t>
            </a:r>
            <a:r>
              <a:rPr lang="en-US" sz="2000" dirty="0" err="1" smtClean="0"/>
              <a:t>muon</a:t>
            </a:r>
            <a:r>
              <a:rPr lang="en-US" sz="2000" dirty="0" smtClean="0"/>
              <a:t> bunch is cooled as much as possible, but still has an </a:t>
            </a:r>
            <a:r>
              <a:rPr lang="en-US" sz="2000" dirty="0" err="1" smtClean="0"/>
              <a:t>emittance</a:t>
            </a:r>
            <a:r>
              <a:rPr lang="en-US" sz="2000" dirty="0" smtClean="0"/>
              <a:t> that is </a:t>
            </a:r>
            <a:r>
              <a:rPr lang="en-US" sz="2000" dirty="0" smtClean="0"/>
              <a:t>significantly larger </a:t>
            </a:r>
            <a:r>
              <a:rPr lang="en-US" sz="2000" dirty="0" smtClean="0"/>
              <a:t>than the extremely low </a:t>
            </a:r>
            <a:r>
              <a:rPr lang="en-US" sz="2000" dirty="0" err="1" smtClean="0"/>
              <a:t>emittances</a:t>
            </a:r>
            <a:r>
              <a:rPr lang="en-US" sz="2000" dirty="0" smtClean="0"/>
              <a:t> </a:t>
            </a:r>
            <a:r>
              <a:rPr lang="en-US" sz="2000" dirty="0" smtClean="0"/>
              <a:t>in an electron-positron linear collider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dirty="0" smtClean="0"/>
              <a:t>The luminosity </a:t>
            </a:r>
            <a:r>
              <a:rPr lang="en-US" sz="2000" dirty="0" smtClean="0"/>
              <a:t>scales as </a:t>
            </a:r>
            <a:r>
              <a:rPr lang="en-US" sz="2000" i="1" dirty="0" smtClean="0"/>
              <a:t>L</a:t>
            </a:r>
            <a:r>
              <a:rPr lang="en-US" sz="2000" dirty="0" smtClean="0"/>
              <a:t> = </a:t>
            </a:r>
            <a:r>
              <a:rPr lang="en-US" sz="2000" i="1" dirty="0" smtClean="0"/>
              <a:t>f </a:t>
            </a:r>
            <a:r>
              <a:rPr lang="en-US" sz="2000" dirty="0" smtClean="0"/>
              <a:t>N</a:t>
            </a:r>
            <a:r>
              <a:rPr lang="en-US" sz="2000" baseline="30000" dirty="0" smtClean="0"/>
              <a:t>2 </a:t>
            </a:r>
            <a:r>
              <a:rPr lang="en-US" sz="2000" b="1" dirty="0" smtClean="0"/>
              <a:t>/</a:t>
            </a:r>
            <a:r>
              <a:rPr lang="en-US" sz="2000" dirty="0" smtClean="0"/>
              <a:t> ((</a:t>
            </a:r>
            <a:r>
              <a:rPr lang="en-US" sz="2000" dirty="0" smtClean="0">
                <a:sym typeface="Symbol"/>
              </a:rPr>
              <a:t></a:t>
            </a:r>
            <a:r>
              <a:rPr lang="en-US" sz="2000" baseline="-25000" dirty="0" err="1" smtClean="0"/>
              <a:t>nx</a:t>
            </a:r>
            <a:r>
              <a:rPr lang="en-US" sz="2000" dirty="0" err="1" smtClean="0">
                <a:sym typeface="Symbol"/>
              </a:rPr>
              <a:t></a:t>
            </a:r>
            <a:r>
              <a:rPr lang="en-US" sz="2000" baseline="-25000" dirty="0" err="1" smtClean="0"/>
              <a:t>x</a:t>
            </a:r>
            <a:r>
              <a:rPr lang="en-US" sz="2000" dirty="0" smtClean="0"/>
              <a:t>)(</a:t>
            </a:r>
            <a:r>
              <a:rPr lang="en-US" sz="2000" dirty="0" smtClean="0">
                <a:sym typeface="Symbol"/>
              </a:rPr>
              <a:t></a:t>
            </a:r>
            <a:r>
              <a:rPr lang="en-US" sz="2000" baseline="-25000" dirty="0" err="1" smtClean="0"/>
              <a:t>ny</a:t>
            </a:r>
            <a:r>
              <a:rPr lang="en-US" sz="2000" dirty="0" err="1" smtClean="0">
                <a:sym typeface="Symbol"/>
              </a:rPr>
              <a:t></a:t>
            </a:r>
            <a:r>
              <a:rPr lang="en-US" sz="2000" baseline="-25000" dirty="0" err="1" smtClean="0"/>
              <a:t>y</a:t>
            </a:r>
            <a:r>
              <a:rPr lang="en-US" sz="2000" dirty="0" smtClean="0"/>
              <a:t>))</a:t>
            </a:r>
            <a:r>
              <a:rPr lang="en-US" sz="2000" baseline="30000" dirty="0" smtClean="0"/>
              <a:t>1/2</a:t>
            </a:r>
            <a:r>
              <a:rPr lang="en-US" sz="2000" dirty="0" smtClean="0"/>
              <a:t>, 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</a:t>
            </a:r>
            <a:r>
              <a:rPr lang="en-US" sz="2000" dirty="0" smtClean="0"/>
              <a:t>    where </a:t>
            </a:r>
            <a:r>
              <a:rPr lang="en-US" sz="2000" dirty="0" smtClean="0">
                <a:sym typeface="Symbol"/>
              </a:rPr>
              <a:t></a:t>
            </a:r>
            <a:r>
              <a:rPr lang="en-US" sz="2000" baseline="-25000" dirty="0" smtClean="0"/>
              <a:t>x(y</a:t>
            </a:r>
            <a:r>
              <a:rPr lang="en-US" sz="2000" baseline="-25000" dirty="0" smtClean="0"/>
              <a:t>) </a:t>
            </a:r>
            <a:r>
              <a:rPr lang="en-US" sz="2000" dirty="0" smtClean="0"/>
              <a:t>is the beam </a:t>
            </a:r>
            <a:r>
              <a:rPr lang="en-US" sz="2000" dirty="0" err="1" smtClean="0"/>
              <a:t>emittance</a:t>
            </a:r>
            <a:r>
              <a:rPr lang="en-US" sz="2000" dirty="0" smtClean="0"/>
              <a:t> in </a:t>
            </a:r>
            <a:r>
              <a:rPr lang="en-US" sz="2000" dirty="0" smtClean="0"/>
              <a:t>the x(y</a:t>
            </a:r>
            <a:r>
              <a:rPr lang="en-US" sz="2000" dirty="0" smtClean="0"/>
              <a:t>) phase plane, </a:t>
            </a:r>
            <a:r>
              <a:rPr lang="en-US" sz="2000" dirty="0" smtClean="0">
                <a:sym typeface="Symbol"/>
              </a:rPr>
              <a:t>*</a:t>
            </a:r>
            <a:r>
              <a:rPr lang="en-US" sz="2000" baseline="-25000" dirty="0" smtClean="0"/>
              <a:t>x(y</a:t>
            </a:r>
            <a:r>
              <a:rPr lang="en-US" sz="2000" baseline="-25000" dirty="0" smtClean="0"/>
              <a:t>) 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the </a:t>
            </a:r>
            <a:r>
              <a:rPr lang="en-US" sz="2000" dirty="0" smtClean="0"/>
              <a:t>corresponding beta-function at the interaction point (which </a:t>
            </a:r>
            <a:r>
              <a:rPr lang="en-US" sz="2000" dirty="0" smtClean="0"/>
              <a:t>is limited</a:t>
            </a:r>
            <a:r>
              <a:rPr lang="en-US" sz="2000" dirty="0" smtClean="0"/>
              <a:t>, by the hour-glass </a:t>
            </a:r>
            <a:r>
              <a:rPr lang="en-US" sz="2000" dirty="0" smtClean="0"/>
              <a:t>effect</a:t>
            </a:r>
            <a:r>
              <a:rPr lang="en-US" sz="2000" dirty="0" smtClean="0"/>
              <a:t>, to be no less than the bunch length), and</a:t>
            </a:r>
            <a:r>
              <a:rPr lang="en-US" sz="2000" i="1" dirty="0" smtClean="0"/>
              <a:t> f </a:t>
            </a:r>
            <a:r>
              <a:rPr lang="en-US" sz="2000" dirty="0" smtClean="0"/>
              <a:t>the </a:t>
            </a:r>
            <a:r>
              <a:rPr lang="en-US" sz="2000" dirty="0" smtClean="0"/>
              <a:t>collision frequency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2x2 </a:t>
            </a:r>
            <a:r>
              <a:rPr lang="en-US" sz="2800" dirty="0" err="1" smtClean="0"/>
              <a:t>TeV</a:t>
            </a:r>
            <a:r>
              <a:rPr lang="en-US" sz="2800" dirty="0" smtClean="0"/>
              <a:t> Collider</a:t>
            </a:r>
            <a:br>
              <a:rPr lang="en-US" sz="2800" dirty="0" smtClean="0"/>
            </a:br>
            <a:r>
              <a:rPr lang="en-US" sz="2800" dirty="0" smtClean="0"/>
              <a:t>Requirements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05000"/>
            <a:ext cx="4572000" cy="4191000"/>
          </a:xfrm>
        </p:spPr>
        <p:txBody>
          <a:bodyPr/>
          <a:lstStyle/>
          <a:p>
            <a:r>
              <a:rPr lang="en-US" sz="2400" dirty="0" smtClean="0"/>
              <a:t>L</a:t>
            </a:r>
            <a:r>
              <a:rPr lang="en-US" sz="2400" dirty="0" smtClean="0"/>
              <a:t>uminosity:  10</a:t>
            </a:r>
            <a:r>
              <a:rPr lang="en-US" sz="2400" baseline="30000" dirty="0" smtClean="0"/>
              <a:t>35</a:t>
            </a:r>
            <a:r>
              <a:rPr lang="en-US" sz="2400" dirty="0" smtClean="0"/>
              <a:t>cm</a:t>
            </a:r>
            <a:r>
              <a:rPr lang="en-US" sz="2400" baseline="30000" dirty="0" smtClean="0"/>
              <a:t>−</a:t>
            </a:r>
            <a:r>
              <a:rPr lang="en-US" sz="2400" baseline="30000" dirty="0" smtClean="0"/>
              <a:t>2 </a:t>
            </a:r>
            <a:r>
              <a:rPr lang="en-US" sz="2400" dirty="0" smtClean="0"/>
              <a:t>s</a:t>
            </a:r>
            <a:r>
              <a:rPr lang="en-US" sz="2400" baseline="30000" dirty="0" smtClean="0"/>
              <a:t>−1 </a:t>
            </a:r>
            <a:r>
              <a:rPr lang="en-US" sz="2400" dirty="0" smtClean="0"/>
              <a:t>for</a:t>
            </a:r>
          </a:p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dirty="0" smtClean="0"/>
              <a:t>        </a:t>
            </a:r>
            <a:r>
              <a:rPr lang="en-US" sz="2400" dirty="0" smtClean="0"/>
              <a:t>2 </a:t>
            </a:r>
            <a:r>
              <a:rPr lang="en-US" sz="2400" dirty="0" err="1" smtClean="0"/>
              <a:t>TeV</a:t>
            </a:r>
            <a:r>
              <a:rPr lang="en-US" sz="2400" dirty="0" smtClean="0"/>
              <a:t> x  </a:t>
            </a:r>
            <a:r>
              <a:rPr lang="en-US" sz="2400" dirty="0" smtClean="0"/>
              <a:t>2 </a:t>
            </a:r>
            <a:r>
              <a:rPr lang="en-US" sz="2400" dirty="0" err="1" smtClean="0"/>
              <a:t>TeV</a:t>
            </a:r>
            <a:r>
              <a:rPr lang="en-US" sz="2400" dirty="0" smtClean="0"/>
              <a:t>.</a:t>
            </a:r>
          </a:p>
          <a:p>
            <a:pPr lvl="1"/>
            <a:r>
              <a:rPr lang="en-US" sz="2000" i="1" dirty="0" smtClean="0"/>
              <a:t>f </a:t>
            </a:r>
            <a:r>
              <a:rPr lang="en-US" sz="2000" dirty="0" smtClean="0"/>
              <a:t>= 2 x 1000 x 15 = 30,000 Hz</a:t>
            </a:r>
          </a:p>
          <a:p>
            <a:pPr lvl="1">
              <a:buNone/>
            </a:pPr>
            <a:r>
              <a:rPr lang="en-US" sz="2000" dirty="0" smtClean="0"/>
              <a:t> (# bunches x # collisions x 15 Hz)</a:t>
            </a:r>
          </a:p>
          <a:p>
            <a:pPr lvl="1"/>
            <a:r>
              <a:rPr lang="en-US" sz="2000" dirty="0" smtClean="0"/>
              <a:t>N = 2x10</a:t>
            </a:r>
            <a:r>
              <a:rPr lang="en-US" sz="2000" baseline="30000" dirty="0" smtClean="0"/>
              <a:t>12</a:t>
            </a:r>
            <a:r>
              <a:rPr lang="en-US" sz="2000" dirty="0" smtClean="0"/>
              <a:t> </a:t>
            </a:r>
            <a:r>
              <a:rPr lang="en-US" sz="2000" dirty="0" err="1" smtClean="0"/>
              <a:t>muons</a:t>
            </a:r>
            <a:r>
              <a:rPr lang="en-US" sz="2000" dirty="0" smtClean="0"/>
              <a:t>/bunch</a:t>
            </a:r>
          </a:p>
          <a:p>
            <a:pPr lvl="1"/>
            <a:r>
              <a:rPr lang="en-US" sz="2000" dirty="0" smtClean="0">
                <a:sym typeface="Symbol"/>
              </a:rPr>
              <a:t>*=0.003 m</a:t>
            </a:r>
            <a:endParaRPr lang="en-US" sz="2000" dirty="0" smtClean="0"/>
          </a:p>
          <a:p>
            <a:pPr lvl="1"/>
            <a:r>
              <a:rPr lang="en-US" sz="2000" dirty="0" smtClean="0"/>
              <a:t>15Hz challenging, </a:t>
            </a:r>
            <a:r>
              <a:rPr lang="en-US" sz="2000" dirty="0" smtClean="0"/>
              <a:t>2x10</a:t>
            </a:r>
            <a:r>
              <a:rPr lang="en-US" sz="2000" baseline="30000" dirty="0" smtClean="0"/>
              <a:t>12</a:t>
            </a:r>
            <a:r>
              <a:rPr lang="en-US" sz="2000" dirty="0" smtClean="0"/>
              <a:t> </a:t>
            </a:r>
            <a:r>
              <a:rPr lang="en-US" sz="2000" dirty="0" err="1" smtClean="0"/>
              <a:t>muons</a:t>
            </a:r>
            <a:r>
              <a:rPr lang="en-US" sz="2000" dirty="0" smtClean="0"/>
              <a:t>/bunch really challenging</a:t>
            </a:r>
          </a:p>
          <a:p>
            <a:pPr lvl="1"/>
            <a:endParaRPr lang="en-US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t="3307"/>
          <a:stretch>
            <a:fillRect/>
          </a:stretch>
        </p:blipFill>
        <p:spPr bwMode="auto">
          <a:xfrm>
            <a:off x="4876800" y="0"/>
            <a:ext cx="4419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Achieving ultra-low 3 mm beta IP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07350" cy="4191000"/>
          </a:xfrm>
        </p:spPr>
        <p:txBody>
          <a:bodyPr/>
          <a:lstStyle/>
          <a:p>
            <a:r>
              <a:rPr lang="en-US" sz="2400" dirty="0" smtClean="0"/>
              <a:t>6 m drift is required for the detector</a:t>
            </a:r>
          </a:p>
          <a:p>
            <a:r>
              <a:rPr lang="en-US" sz="2400" dirty="0" smtClean="0"/>
              <a:t>Local chromaticity correction </a:t>
            </a:r>
          </a:p>
          <a:p>
            <a:pPr>
              <a:buNone/>
            </a:pPr>
            <a:r>
              <a:rPr lang="en-US" sz="2400" dirty="0" smtClean="0"/>
              <a:t>      is required, change in tune</a:t>
            </a:r>
          </a:p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dirty="0" smtClean="0"/>
              <a:t>    as a function of momentum: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>
                <a:sym typeface="Symbol"/>
              </a:rPr>
              <a:t>        </a:t>
            </a:r>
            <a:r>
              <a:rPr lang="en-US" sz="2400" i="1" dirty="0" smtClean="0">
                <a:sym typeface="Symbol"/>
              </a:rPr>
              <a:t> </a:t>
            </a:r>
            <a:r>
              <a:rPr lang="en-US" sz="2400" i="1" dirty="0" err="1" smtClean="0">
                <a:sym typeface="Symbol"/>
              </a:rPr>
              <a:t>kl</a:t>
            </a:r>
            <a:endParaRPr lang="en-US" sz="2400" i="1" dirty="0" smtClean="0">
              <a:sym typeface="Symbol"/>
            </a:endParaRPr>
          </a:p>
          <a:p>
            <a:pPr>
              <a:buNone/>
            </a:pPr>
            <a:r>
              <a:rPr lang="en-US" sz="2400" i="1" dirty="0" smtClean="0">
                <a:sym typeface="Symbol"/>
              </a:rPr>
              <a:t>where k and l are the strength</a:t>
            </a:r>
          </a:p>
          <a:p>
            <a:pPr>
              <a:buNone/>
            </a:pPr>
            <a:r>
              <a:rPr lang="en-US" sz="2400" i="1" dirty="0" smtClean="0">
                <a:sym typeface="Symbol"/>
              </a:rPr>
              <a:t>And length of a </a:t>
            </a:r>
            <a:r>
              <a:rPr lang="en-US" sz="2400" i="1" dirty="0" err="1" smtClean="0">
                <a:sym typeface="Symbol"/>
              </a:rPr>
              <a:t>quadrupole</a:t>
            </a:r>
            <a:r>
              <a:rPr lang="en-US" sz="2400" i="1" dirty="0" smtClean="0">
                <a:sym typeface="Symbol"/>
              </a:rPr>
              <a:t>,</a:t>
            </a:r>
          </a:p>
          <a:p>
            <a:pPr>
              <a:buNone/>
            </a:pPr>
            <a:r>
              <a:rPr lang="en-US" sz="2400" i="1" dirty="0" smtClean="0">
                <a:sym typeface="Symbol"/>
              </a:rPr>
              <a:t>respectively</a:t>
            </a:r>
          </a:p>
          <a:p>
            <a:pPr>
              <a:buNone/>
            </a:pPr>
            <a:r>
              <a:rPr lang="en-US" sz="2400" i="1" dirty="0" smtClean="0">
                <a:sym typeface="Symbol"/>
              </a:rPr>
              <a:t> </a:t>
            </a:r>
            <a:r>
              <a:rPr lang="en-US" sz="2400" i="1" baseline="-25000" dirty="0" smtClean="0">
                <a:sym typeface="Symbol"/>
              </a:rPr>
              <a:t>Max</a:t>
            </a:r>
            <a:r>
              <a:rPr lang="en-US" sz="2400" i="1" dirty="0" smtClean="0">
                <a:sym typeface="Symbol"/>
              </a:rPr>
              <a:t> scales with 1/*</a:t>
            </a:r>
          </a:p>
          <a:p>
            <a:pPr>
              <a:buNone/>
            </a:pPr>
            <a:endParaRPr lang="en-US" sz="2400" i="1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3625453"/>
            <a:ext cx="4191000" cy="296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Chromaticity of </a:t>
            </a:r>
            <a:r>
              <a:rPr lang="en-US" sz="2800" dirty="0" err="1" smtClean="0"/>
              <a:t>Muon</a:t>
            </a:r>
            <a:r>
              <a:rPr lang="en-US" sz="2800" dirty="0" smtClean="0"/>
              <a:t> IRs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007350" cy="4191000"/>
          </a:xfrm>
        </p:spPr>
        <p:txBody>
          <a:bodyPr/>
          <a:lstStyle/>
          <a:p>
            <a:r>
              <a:rPr lang="en-US" sz="2800" dirty="0" smtClean="0">
                <a:sym typeface="Symbol"/>
              </a:rPr>
              <a:t>*= 3 mm</a:t>
            </a:r>
            <a:r>
              <a:rPr lang="en-US" sz="2800" dirty="0" smtClean="0">
                <a:sym typeface="Symbol"/>
              </a:rPr>
              <a:t>,  ~ -2,000 (vertical)</a:t>
            </a:r>
          </a:p>
          <a:p>
            <a:r>
              <a:rPr lang="en-US" sz="2800" dirty="0" smtClean="0">
                <a:sym typeface="Symbol"/>
              </a:rPr>
              <a:t>*= </a:t>
            </a:r>
            <a:r>
              <a:rPr lang="en-US" sz="2800" dirty="0" smtClean="0">
                <a:sym typeface="Symbol"/>
              </a:rPr>
              <a:t>1 cm,</a:t>
            </a:r>
            <a:r>
              <a:rPr lang="en-US" sz="2800" dirty="0" smtClean="0">
                <a:sym typeface="Symbol"/>
              </a:rPr>
              <a:t>  ~ </a:t>
            </a:r>
            <a:r>
              <a:rPr lang="en-US" sz="2800" dirty="0" smtClean="0">
                <a:sym typeface="Symbol"/>
              </a:rPr>
              <a:t>-666</a:t>
            </a:r>
          </a:p>
          <a:p>
            <a:r>
              <a:rPr lang="en-US" sz="2800" dirty="0" smtClean="0">
                <a:sym typeface="Symbol"/>
              </a:rPr>
              <a:t>For comparison the LHC IR (</a:t>
            </a:r>
            <a:r>
              <a:rPr lang="en-US" sz="2800" dirty="0" smtClean="0">
                <a:sym typeface="Symbol"/>
              </a:rPr>
              <a:t>*= </a:t>
            </a:r>
            <a:r>
              <a:rPr lang="en-US" sz="2800" dirty="0" smtClean="0">
                <a:sym typeface="Symbol"/>
              </a:rPr>
              <a:t>0.5 m) has a chromaticity of ~60.</a:t>
            </a:r>
          </a:p>
          <a:p>
            <a:r>
              <a:rPr lang="en-US" sz="2800" dirty="0" smtClean="0">
                <a:sym typeface="Symbol"/>
              </a:rPr>
              <a:t>No colliders are currently operating at such low *s.</a:t>
            </a:r>
            <a:endParaRPr lang="en-US" sz="2800" dirty="0" smtClean="0">
              <a:sym typeface="Symbol"/>
            </a:endParaRPr>
          </a:p>
          <a:p>
            <a:r>
              <a:rPr lang="en-US" sz="2800" dirty="0" smtClean="0">
                <a:sym typeface="Symbol"/>
              </a:rPr>
              <a:t>This high a chromaticity cannot be corrected in the arc – no off-momentum stability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385175" cy="1431925"/>
          </a:xfrm>
        </p:spPr>
        <p:txBody>
          <a:bodyPr/>
          <a:lstStyle/>
          <a:p>
            <a:r>
              <a:rPr lang="en-US" sz="2800" dirty="0" smtClean="0"/>
              <a:t>Chromatic correction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8007350" cy="4191000"/>
          </a:xfrm>
        </p:spPr>
        <p:txBody>
          <a:bodyPr/>
          <a:lstStyle/>
          <a:p>
            <a:r>
              <a:rPr lang="en-US" sz="2000" dirty="0" err="1" smtClean="0"/>
              <a:t>Sextupoles</a:t>
            </a:r>
            <a:r>
              <a:rPr lang="en-US" sz="2000" dirty="0" smtClean="0"/>
              <a:t> in –I pairs on either side of the IR quads.</a:t>
            </a:r>
          </a:p>
          <a:p>
            <a:r>
              <a:rPr lang="en-US" sz="2000" dirty="0" smtClean="0"/>
              <a:t>Dispersion causes off-momentum beam to travel off the reference trajectory; in a </a:t>
            </a:r>
            <a:r>
              <a:rPr lang="en-US" sz="2000" dirty="0" err="1" smtClean="0"/>
              <a:t>sextupole</a:t>
            </a:r>
            <a:r>
              <a:rPr lang="en-US" sz="2000" dirty="0" smtClean="0"/>
              <a:t> there is a </a:t>
            </a:r>
            <a:r>
              <a:rPr lang="en-US" sz="2000" dirty="0" err="1" smtClean="0"/>
              <a:t>quadrupole</a:t>
            </a:r>
            <a:r>
              <a:rPr lang="en-US" sz="2000" dirty="0" smtClean="0"/>
              <a:t> feed-down for off-axis beam:</a:t>
            </a:r>
          </a:p>
          <a:p>
            <a:r>
              <a:rPr lang="en-US" sz="2000" dirty="0" smtClean="0"/>
              <a:t>B </a:t>
            </a:r>
            <a:r>
              <a:rPr lang="en-US" sz="2000" dirty="0" smtClean="0">
                <a:sym typeface="Symbol"/>
              </a:rPr>
              <a:t> x</a:t>
            </a:r>
            <a:r>
              <a:rPr lang="en-US" sz="2000" baseline="30000" dirty="0" smtClean="0">
                <a:sym typeface="Symbol"/>
              </a:rPr>
              <a:t>2</a:t>
            </a:r>
            <a:r>
              <a:rPr lang="en-US" sz="2000" dirty="0" smtClean="0">
                <a:sym typeface="Symbol"/>
              </a:rPr>
              <a:t>; B’ x</a:t>
            </a:r>
          </a:p>
          <a:p>
            <a:r>
              <a:rPr lang="en-US" sz="2000" dirty="0" smtClean="0">
                <a:sym typeface="Symbol"/>
              </a:rPr>
              <a:t>The “local” gradient increases / decreases with offset and therefore high / low momentum relative to the central momentum</a:t>
            </a:r>
          </a:p>
          <a:p>
            <a:r>
              <a:rPr lang="en-US" sz="2000" dirty="0" smtClean="0">
                <a:sym typeface="Symbol"/>
              </a:rPr>
              <a:t>However, this also means that as the particle amplitude increases, the gradient and phase advance also change known as a tune-shift-with-amplitude; this is countered using </a:t>
            </a:r>
            <a:r>
              <a:rPr lang="en-US" sz="2000" dirty="0" err="1" smtClean="0">
                <a:sym typeface="Symbol"/>
              </a:rPr>
              <a:t>sextupole</a:t>
            </a:r>
            <a:r>
              <a:rPr lang="en-US" sz="2000" dirty="0" smtClean="0">
                <a:sym typeface="Symbol"/>
              </a:rPr>
              <a:t> in 180 pairs.</a:t>
            </a:r>
            <a:endParaRPr lang="en-US" sz="2000" dirty="0" smtClean="0">
              <a:sym typeface="Symbol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2057400" y="5410200"/>
            <a:ext cx="457200" cy="8382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4800600" y="5486400"/>
            <a:ext cx="533400" cy="914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" name="Straight Arrow Connector 6"/>
          <p:cNvCxnSpPr>
            <a:stCxn id="4" idx="0"/>
          </p:cNvCxnSpPr>
          <p:nvPr/>
        </p:nvCxnSpPr>
        <p:spPr bwMode="auto">
          <a:xfrm rot="16200000" flipH="1">
            <a:off x="2476500" y="5219700"/>
            <a:ext cx="304800" cy="685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762000" y="60960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Kick, relative to center</a:t>
            </a:r>
            <a:endParaRPr lang="en-US" sz="1400" dirty="0"/>
          </a:p>
        </p:txBody>
      </p:sp>
      <p:cxnSp>
        <p:nvCxnSpPr>
          <p:cNvPr id="15" name="Straight Arrow Connector 14"/>
          <p:cNvCxnSpPr/>
          <p:nvPr/>
        </p:nvCxnSpPr>
        <p:spPr bwMode="auto">
          <a:xfrm>
            <a:off x="2286000" y="6248400"/>
            <a:ext cx="60960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V="1">
            <a:off x="5105400" y="5257800"/>
            <a:ext cx="60960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5" idx="4"/>
          </p:cNvCxnSpPr>
          <p:nvPr/>
        </p:nvCxnSpPr>
        <p:spPr bwMode="auto">
          <a:xfrm rot="5400000" flipH="1" flipV="1">
            <a:off x="5314950" y="5924550"/>
            <a:ext cx="228600" cy="7239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6553200" y="59436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</a:t>
            </a:r>
            <a:r>
              <a:rPr lang="en-US" sz="1400" baseline="30000" dirty="0" smtClean="0"/>
              <a:t>nd</a:t>
            </a:r>
            <a:r>
              <a:rPr lang="en-US" sz="1400" dirty="0" smtClean="0"/>
              <a:t> kick cancels first relative to center</a:t>
            </a:r>
            <a:endParaRPr lang="en-US" sz="1400" dirty="0"/>
          </a:p>
        </p:txBody>
      </p:sp>
      <p:cxnSp>
        <p:nvCxnSpPr>
          <p:cNvPr id="27" name="Straight Arrow Connector 26"/>
          <p:cNvCxnSpPr/>
          <p:nvPr/>
        </p:nvCxnSpPr>
        <p:spPr bwMode="auto">
          <a:xfrm>
            <a:off x="2895600" y="6019800"/>
            <a:ext cx="167640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3276600" y="5638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180</a:t>
            </a:r>
            <a:r>
              <a:rPr lang="en-US" dirty="0" smtClean="0">
                <a:sym typeface="Symbol"/>
              </a:rPr>
              <a:t></a:t>
            </a:r>
            <a:endParaRPr lang="en-US" dirty="0"/>
          </a:p>
        </p:txBody>
      </p:sp>
      <p:cxnSp>
        <p:nvCxnSpPr>
          <p:cNvPr id="30" name="Straight Arrow Connector 29"/>
          <p:cNvCxnSpPr>
            <a:stCxn id="5" idx="0"/>
          </p:cNvCxnSpPr>
          <p:nvPr/>
        </p:nvCxnSpPr>
        <p:spPr bwMode="auto">
          <a:xfrm rot="16200000" flipH="1">
            <a:off x="5314950" y="5238750"/>
            <a:ext cx="228602" cy="723902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5" idx="4"/>
          </p:cNvCxnSpPr>
          <p:nvPr/>
        </p:nvCxnSpPr>
        <p:spPr bwMode="auto">
          <a:xfrm rot="16200000" flipH="1">
            <a:off x="5314950" y="6153150"/>
            <a:ext cx="228600" cy="7239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5" idx="0"/>
          </p:cNvCxnSpPr>
          <p:nvPr/>
        </p:nvCxnSpPr>
        <p:spPr bwMode="auto">
          <a:xfrm rot="5400000" flipH="1" flipV="1">
            <a:off x="5429250" y="5124450"/>
            <a:ext cx="1588" cy="7239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/>
          <p:nvPr/>
        </p:nvCxnSpPr>
        <p:spPr bwMode="auto">
          <a:xfrm rot="5400000" flipH="1" flipV="1">
            <a:off x="5466556" y="6039644"/>
            <a:ext cx="1588" cy="7239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t="18980"/>
          <a:stretch>
            <a:fillRect/>
          </a:stretch>
        </p:blipFill>
        <p:spPr bwMode="auto">
          <a:xfrm>
            <a:off x="1076325" y="2362200"/>
            <a:ext cx="6991350" cy="378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Chromatic Correction section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295400"/>
            <a:ext cx="8007350" cy="4191000"/>
          </a:xfrm>
        </p:spPr>
        <p:txBody>
          <a:bodyPr/>
          <a:lstStyle/>
          <a:p>
            <a:r>
              <a:rPr lang="en-US" sz="2400" dirty="0" smtClean="0"/>
              <a:t>Large </a:t>
            </a:r>
            <a:r>
              <a:rPr lang="en-US" sz="2400" dirty="0" smtClean="0">
                <a:sym typeface="Symbol"/>
              </a:rPr>
              <a:t> </a:t>
            </a:r>
            <a:r>
              <a:rPr lang="en-US" sz="2400" dirty="0" smtClean="0"/>
              <a:t>ratio allows interleaving of </a:t>
            </a:r>
            <a:r>
              <a:rPr lang="en-US" sz="2400" dirty="0" err="1" smtClean="0"/>
              <a:t>horz</a:t>
            </a:r>
            <a:r>
              <a:rPr lang="en-US" sz="2400" dirty="0" smtClean="0"/>
              <a:t>/</a:t>
            </a:r>
            <a:r>
              <a:rPr lang="en-US" sz="2400" dirty="0" err="1" smtClean="0"/>
              <a:t>vert</a:t>
            </a:r>
            <a:r>
              <a:rPr lang="en-US" sz="2400" dirty="0" smtClean="0"/>
              <a:t> </a:t>
            </a:r>
            <a:r>
              <a:rPr lang="en-US" sz="2400" dirty="0" err="1" smtClean="0"/>
              <a:t>sextupoles</a:t>
            </a:r>
            <a:r>
              <a:rPr lang="en-US" sz="2400" dirty="0" smtClean="0"/>
              <a:t> for compactness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Isochronous condition for Collider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8007350" cy="4191000"/>
          </a:xfrm>
        </p:spPr>
        <p:txBody>
          <a:bodyPr/>
          <a:lstStyle/>
          <a:p>
            <a:r>
              <a:rPr lang="en-US" sz="2000" dirty="0" smtClean="0"/>
              <a:t>In order to have very short 3mm bunches in the 2 </a:t>
            </a:r>
            <a:r>
              <a:rPr lang="en-US" sz="2000" dirty="0" err="1" smtClean="0"/>
              <a:t>TeV</a:t>
            </a:r>
            <a:r>
              <a:rPr lang="en-US" sz="2000" dirty="0" smtClean="0"/>
              <a:t> </a:t>
            </a:r>
            <a:r>
              <a:rPr lang="en-US" sz="2000" dirty="0" err="1" smtClean="0"/>
              <a:t>muon</a:t>
            </a:r>
            <a:r>
              <a:rPr lang="en-US" sz="2000" dirty="0" smtClean="0"/>
              <a:t> collider, </a:t>
            </a:r>
            <a:r>
              <a:rPr lang="en-US" sz="2000" dirty="0" smtClean="0"/>
              <a:t>the storage </a:t>
            </a:r>
            <a:r>
              <a:rPr lang="en-US" sz="2000" dirty="0" smtClean="0"/>
              <a:t>ring must be quasi-isochronous, which requires that the momentum </a:t>
            </a:r>
            <a:r>
              <a:rPr lang="en-US" sz="2000" dirty="0" smtClean="0"/>
              <a:t>compaction be very close to 0, </a:t>
            </a:r>
            <a:r>
              <a:rPr lang="en-US" sz="2000" dirty="0" smtClean="0"/>
              <a:t>where </a:t>
            </a:r>
            <a:r>
              <a:rPr lang="en-US" sz="2000" dirty="0" smtClean="0">
                <a:sym typeface="Symbol"/>
              </a:rPr>
              <a:t></a:t>
            </a:r>
            <a:r>
              <a:rPr lang="en-US" sz="2000" dirty="0" smtClean="0"/>
              <a:t> </a:t>
            </a:r>
            <a:r>
              <a:rPr lang="en-US" sz="2000" dirty="0" smtClean="0"/>
              <a:t>is </a:t>
            </a:r>
            <a:r>
              <a:rPr lang="en-US" sz="2000" dirty="0" smtClean="0"/>
              <a:t>defined </a:t>
            </a:r>
            <a:r>
              <a:rPr lang="en-US" sz="2000" dirty="0" smtClean="0"/>
              <a:t>in terms of </a:t>
            </a:r>
            <a:r>
              <a:rPr lang="en-US" sz="2000" dirty="0" smtClean="0"/>
              <a:t>the offsets </a:t>
            </a:r>
            <a:r>
              <a:rPr lang="en-US" sz="2000" dirty="0" smtClean="0"/>
              <a:t>of the momentum </a:t>
            </a:r>
            <a:r>
              <a:rPr lang="en-US" sz="2000" i="1" dirty="0" smtClean="0"/>
              <a:t>p</a:t>
            </a:r>
            <a:r>
              <a:rPr lang="en-US" sz="2000" dirty="0" smtClean="0"/>
              <a:t> </a:t>
            </a:r>
            <a:r>
              <a:rPr lang="en-US" sz="2000" dirty="0" smtClean="0"/>
              <a:t>and equilibrium </a:t>
            </a:r>
            <a:r>
              <a:rPr lang="en-US" sz="2000" dirty="0" smtClean="0"/>
              <a:t>orbit </a:t>
            </a:r>
            <a:r>
              <a:rPr lang="en-US" sz="2000" dirty="0" smtClean="0"/>
              <a:t>circumference, C, </a:t>
            </a:r>
            <a:r>
              <a:rPr lang="en-US" sz="2000" dirty="0" smtClean="0"/>
              <a:t>by</a:t>
            </a:r>
          </a:p>
          <a:p>
            <a:pPr>
              <a:buNone/>
            </a:pPr>
            <a:r>
              <a:rPr lang="en-US" sz="2000" dirty="0" smtClean="0">
                <a:sym typeface="Symbol"/>
              </a:rPr>
              <a:t>                 </a:t>
            </a:r>
            <a:endParaRPr lang="en-US" sz="2000" dirty="0" smtClean="0"/>
          </a:p>
          <a:p>
            <a:r>
              <a:rPr lang="en-US" sz="2000" dirty="0" smtClean="0"/>
              <a:t>To first </a:t>
            </a:r>
            <a:r>
              <a:rPr lang="en-US" sz="2000" dirty="0" smtClean="0"/>
              <a:t>order the </a:t>
            </a:r>
            <a:r>
              <a:rPr lang="en-US" sz="2000" dirty="0" smtClean="0"/>
              <a:t>time difference </a:t>
            </a:r>
            <a:r>
              <a:rPr lang="en-US" sz="2000" dirty="0" smtClean="0"/>
              <a:t>with respect to the reference particle </a:t>
            </a:r>
            <a:r>
              <a:rPr lang="en-US" sz="2000" dirty="0" smtClean="0"/>
              <a:t>is given by</a:t>
            </a:r>
          </a:p>
          <a:p>
            <a:endParaRPr lang="en-US" sz="2000" dirty="0" smtClean="0"/>
          </a:p>
          <a:p>
            <a:r>
              <a:rPr lang="en-US" sz="2000" dirty="0" smtClean="0"/>
              <a:t>where T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and </a:t>
            </a:r>
            <a:r>
              <a:rPr lang="en-US" sz="2000" dirty="0" smtClean="0">
                <a:sym typeface="Symbol"/>
              </a:rPr>
              <a:t>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</a:t>
            </a:r>
            <a:r>
              <a:rPr lang="en-US" sz="2000" dirty="0" smtClean="0"/>
              <a:t>are the revolution period and momentum compaction of the reference </a:t>
            </a:r>
            <a:r>
              <a:rPr lang="en-US" sz="2000" dirty="0" smtClean="0"/>
              <a:t>particle, </a:t>
            </a:r>
            <a:r>
              <a:rPr lang="en-US" sz="2000" dirty="0" smtClean="0">
                <a:sym typeface="Symbol"/>
              </a:rPr>
              <a:t></a:t>
            </a:r>
            <a:r>
              <a:rPr lang="en-US" sz="2000" dirty="0" smtClean="0"/>
              <a:t>T </a:t>
            </a:r>
            <a:r>
              <a:rPr lang="en-US" sz="2000" dirty="0" smtClean="0"/>
              <a:t>and </a:t>
            </a:r>
            <a:r>
              <a:rPr lang="en-US" sz="2000" dirty="0" smtClean="0">
                <a:sym typeface="Symbol"/>
              </a:rPr>
              <a:t></a:t>
            </a:r>
            <a:r>
              <a:rPr lang="en-US" sz="2000" dirty="0" smtClean="0"/>
              <a:t>p </a:t>
            </a:r>
            <a:r>
              <a:rPr lang="en-US" sz="2000" dirty="0" smtClean="0"/>
              <a:t>are the time and momentum deviations, respectively, of the </a:t>
            </a:r>
            <a:r>
              <a:rPr lang="en-US" sz="2000" dirty="0" smtClean="0"/>
              <a:t>off-momentum</a:t>
            </a:r>
            <a:endParaRPr lang="en-US" sz="2000" dirty="0" smtClean="0"/>
          </a:p>
          <a:p>
            <a:r>
              <a:rPr lang="en-US" sz="2000" dirty="0" smtClean="0"/>
              <a:t>particle relative to the synchronous particle with momentum p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; </a:t>
            </a:r>
            <a:r>
              <a:rPr lang="en-US" sz="2000" i="1" dirty="0" smtClean="0">
                <a:sym typeface="Symbol"/>
              </a:rPr>
              <a:t>η</a:t>
            </a:r>
            <a:r>
              <a:rPr lang="en-US" sz="2000" dirty="0" smtClean="0"/>
              <a:t> </a:t>
            </a:r>
            <a:r>
              <a:rPr lang="en-US" sz="2000" dirty="0" smtClean="0"/>
              <a:t>is the phase slip factor</a:t>
            </a:r>
            <a:r>
              <a:rPr lang="en-US" sz="2000" dirty="0" smtClean="0"/>
              <a:t>;</a:t>
            </a:r>
            <a:r>
              <a:rPr lang="en-US" sz="2000" dirty="0" smtClean="0">
                <a:sym typeface="Symbol"/>
              </a:rPr>
              <a:t> </a:t>
            </a:r>
            <a:r>
              <a:rPr lang="en-US" sz="2000" dirty="0" smtClean="0"/>
              <a:t> </a:t>
            </a:r>
            <a:r>
              <a:rPr lang="en-US" sz="2000" dirty="0" smtClean="0"/>
              <a:t>is the Lorentz relativistic factor, and </a:t>
            </a:r>
            <a:r>
              <a:rPr lang="en-US" sz="2000" dirty="0" smtClean="0">
                <a:sym typeface="Symbol"/>
              </a:rPr>
              <a:t>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</a:t>
            </a:r>
            <a:r>
              <a:rPr lang="en-US" sz="2000" dirty="0" smtClean="0"/>
              <a:t>= </a:t>
            </a:r>
            <a:r>
              <a:rPr lang="en-US" sz="2000" dirty="0" smtClean="0">
                <a:sym typeface="Symbol"/>
              </a:rPr>
              <a:t></a:t>
            </a:r>
            <a:r>
              <a:rPr lang="en-US" sz="2000" dirty="0" smtClean="0"/>
              <a:t>(</a:t>
            </a:r>
            <a:r>
              <a:rPr lang="en-US" sz="2000" dirty="0" smtClean="0"/>
              <a:t>p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).  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</a:t>
            </a:r>
            <a:endParaRPr lang="en-US" sz="2000" dirty="0" smtClean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2590800"/>
            <a:ext cx="1295400" cy="746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3505200"/>
            <a:ext cx="339615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Isochronous condition continued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In an isochronous ring </a:t>
            </a:r>
            <a:r>
              <a:rPr lang="el-GR" sz="2400" dirty="0" smtClean="0"/>
              <a:t>η</a:t>
            </a:r>
            <a:r>
              <a:rPr lang="en-US" sz="2400" dirty="0" smtClean="0"/>
              <a:t> </a:t>
            </a:r>
            <a:r>
              <a:rPr lang="en-US" sz="2400" dirty="0" smtClean="0"/>
              <a:t>= 0, so to </a:t>
            </a:r>
            <a:r>
              <a:rPr lang="en-US" sz="2400" dirty="0" smtClean="0"/>
              <a:t>first </a:t>
            </a:r>
            <a:r>
              <a:rPr lang="en-US" sz="2400" dirty="0" smtClean="0"/>
              <a:t>order the arrival time is independent of </a:t>
            </a:r>
            <a:r>
              <a:rPr lang="en-US" sz="2400" dirty="0" smtClean="0"/>
              <a:t>the momen</a:t>
            </a:r>
            <a:r>
              <a:rPr lang="en-US" sz="2400" dirty="0" smtClean="0"/>
              <a:t>t</a:t>
            </a:r>
            <a:r>
              <a:rPr lang="en-US" sz="2400" dirty="0" smtClean="0"/>
              <a:t>um</a:t>
            </a:r>
            <a:r>
              <a:rPr lang="en-US" sz="2400" dirty="0" smtClean="0"/>
              <a:t>; i.e</a:t>
            </a:r>
            <a:r>
              <a:rPr lang="en-US" sz="2400" dirty="0" smtClean="0"/>
              <a:t>., </a:t>
            </a:r>
            <a:r>
              <a:rPr lang="en-US" sz="2400" i="1" dirty="0" smtClean="0">
                <a:sym typeface="Symbol"/>
              </a:rPr>
              <a:t></a:t>
            </a:r>
            <a:r>
              <a:rPr lang="en-US" sz="2400" dirty="0" smtClean="0"/>
              <a:t> </a:t>
            </a:r>
            <a:r>
              <a:rPr lang="en-US" sz="2400" baseline="-25000" dirty="0" smtClean="0"/>
              <a:t>t</a:t>
            </a:r>
            <a:r>
              <a:rPr lang="en-US" sz="2400" dirty="0" smtClean="0"/>
              <a:t> = </a:t>
            </a:r>
            <a:r>
              <a:rPr lang="en-US" sz="2400" i="1" dirty="0" smtClean="0">
                <a:sym typeface="Symbol"/>
              </a:rPr>
              <a:t></a:t>
            </a:r>
            <a:r>
              <a:rPr lang="en-US" sz="2400" dirty="0" smtClean="0"/>
              <a:t>. </a:t>
            </a:r>
            <a:r>
              <a:rPr lang="en-US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 smtClean="0"/>
              <a:t>collider operates at transition</a:t>
            </a:r>
            <a:r>
              <a:rPr lang="en-US" sz="2400" dirty="0" smtClean="0"/>
              <a:t>.</a:t>
            </a:r>
          </a:p>
          <a:p>
            <a:r>
              <a:rPr lang="nn-NO" sz="2400" dirty="0" smtClean="0"/>
              <a:t>For 2 TeV muons   </a:t>
            </a:r>
            <a:r>
              <a:rPr lang="nn-NO" sz="2400" dirty="0" smtClean="0">
                <a:sym typeface="Symbol"/>
              </a:rPr>
              <a:t></a:t>
            </a:r>
            <a:r>
              <a:rPr lang="nn-NO" sz="2400" dirty="0" smtClean="0"/>
              <a:t>2 x10</a:t>
            </a:r>
            <a:r>
              <a:rPr lang="nn-NO" sz="2400" baseline="30000" dirty="0" smtClean="0"/>
              <a:t>4</a:t>
            </a:r>
            <a:r>
              <a:rPr lang="nn-NO" sz="2400" dirty="0" smtClean="0"/>
              <a:t>; so  </a:t>
            </a:r>
            <a:r>
              <a:rPr lang="nn-NO" sz="2400" dirty="0" smtClean="0">
                <a:sym typeface="Symbol"/>
              </a:rPr>
              <a:t></a:t>
            </a:r>
            <a:r>
              <a:rPr lang="nn-NO" sz="2400" dirty="0" smtClean="0"/>
              <a:t> 2.5 x10</a:t>
            </a:r>
            <a:r>
              <a:rPr lang="nn-NO" sz="2400" baseline="30000" dirty="0" smtClean="0"/>
              <a:t>−</a:t>
            </a:r>
            <a:r>
              <a:rPr lang="nn-NO" sz="2400" baseline="30000" dirty="0" smtClean="0"/>
              <a:t>9</a:t>
            </a:r>
            <a:endParaRPr lang="nn-NO" sz="2400" dirty="0" smtClean="0"/>
          </a:p>
          <a:p>
            <a:r>
              <a:rPr lang="en-US" sz="2400" dirty="0" smtClean="0"/>
              <a:t>To bring the </a:t>
            </a:r>
            <a:r>
              <a:rPr lang="en-US" sz="2400" dirty="0" smtClean="0"/>
              <a:t>first </a:t>
            </a:r>
            <a:r>
              <a:rPr lang="en-US" sz="2400" dirty="0" smtClean="0"/>
              <a:t>order value of </a:t>
            </a:r>
            <a:r>
              <a:rPr lang="en-US" sz="2400" dirty="0" smtClean="0">
                <a:sym typeface="Symbol"/>
              </a:rPr>
              <a:t></a:t>
            </a:r>
            <a:r>
              <a:rPr lang="en-US" sz="2400" dirty="0" smtClean="0"/>
              <a:t> </a:t>
            </a:r>
            <a:r>
              <a:rPr lang="en-US" sz="2400" dirty="0" smtClean="0"/>
              <a:t>to zero requires that </a:t>
            </a:r>
            <a:r>
              <a:rPr lang="en-US" sz="2400" dirty="0" smtClean="0"/>
              <a:t>the </a:t>
            </a:r>
            <a:r>
              <a:rPr lang="en-US" sz="2400" dirty="0" smtClean="0">
                <a:sym typeface="Symbol"/>
              </a:rPr>
              <a:t>D/</a:t>
            </a:r>
            <a:r>
              <a:rPr lang="en-US" sz="2400" dirty="0" smtClean="0"/>
              <a:t>=</a:t>
            </a:r>
            <a:r>
              <a:rPr lang="en-US" sz="2400" dirty="0" smtClean="0"/>
              <a:t>0</a:t>
            </a:r>
            <a:r>
              <a:rPr lang="en-US" sz="2400" dirty="0" smtClean="0"/>
              <a:t> </a:t>
            </a:r>
            <a:r>
              <a:rPr lang="en-US" sz="2400" dirty="0" smtClean="0"/>
              <a:t>through all of the dipoles be equal to zero, where D is the dispersion and </a:t>
            </a:r>
            <a:r>
              <a:rPr lang="en-US" sz="2400" dirty="0" smtClean="0">
                <a:sym typeface="Symbol"/>
              </a:rPr>
              <a:t></a:t>
            </a:r>
            <a:r>
              <a:rPr lang="en-US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 smtClean="0"/>
              <a:t>radius of </a:t>
            </a:r>
            <a:r>
              <a:rPr lang="en-US" sz="2400" dirty="0" smtClean="0"/>
              <a:t>curvature.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Momentum compaction in the Collider arcs</a:t>
            </a:r>
            <a:endParaRPr lang="en-US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7275" y="1781175"/>
            <a:ext cx="7029450" cy="401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t="19697"/>
          <a:stretch>
            <a:fillRect/>
          </a:stretch>
        </p:blipFill>
        <p:spPr bwMode="auto">
          <a:xfrm>
            <a:off x="1071563" y="1905000"/>
            <a:ext cx="7000875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Basic parameter comparisons for different designs and </a:t>
            </a:r>
            <a:r>
              <a:rPr lang="en-US" sz="2800" dirty="0" smtClean="0">
                <a:sym typeface="Symbol"/>
              </a:rPr>
              <a:t>*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85175" cy="1431925"/>
          </a:xfrm>
        </p:spPr>
        <p:txBody>
          <a:bodyPr/>
          <a:lstStyle/>
          <a:p>
            <a:r>
              <a:rPr lang="en-US" sz="2800" dirty="0" smtClean="0"/>
              <a:t>High Energy Colliders*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9750" cy="4191000"/>
          </a:xfrm>
        </p:spPr>
        <p:txBody>
          <a:bodyPr/>
          <a:lstStyle/>
          <a:p>
            <a:r>
              <a:rPr lang="en-US" sz="2400" dirty="0" smtClean="0"/>
              <a:t>The physics:</a:t>
            </a:r>
          </a:p>
          <a:p>
            <a:pPr lvl="1"/>
            <a:r>
              <a:rPr lang="en-US" sz="2000" dirty="0" err="1" smtClean="0"/>
              <a:t>Hadron</a:t>
            </a:r>
            <a:r>
              <a:rPr lang="en-US" sz="2000" dirty="0" smtClean="0"/>
              <a:t> collider energies are limited by their size, and technical constraints (bending magnetic fields) – it becomes impractical to obtain the required luminosities, which must rise as the energy squared. Even worse, the gluon-gluon background radiation makes it increasingly difficult to sort out the complicated decay schemes envisaged for the SUSY particles.</a:t>
            </a:r>
          </a:p>
          <a:p>
            <a:pPr lvl="1"/>
            <a:r>
              <a:rPr lang="en-US" sz="2000" dirty="0" smtClean="0"/>
              <a:t>Lepton colliders in general,  have the advantage that the interaction energy is given by twice the machine energy, and, because they undergo simple, single-particle interactions, - in a </a:t>
            </a:r>
            <a:r>
              <a:rPr lang="en-US" sz="2000" dirty="0" err="1" smtClean="0"/>
              <a:t>hadron</a:t>
            </a:r>
            <a:r>
              <a:rPr lang="en-US" sz="2000" dirty="0" smtClean="0"/>
              <a:t> collider, the effective energy is much lower than that of the proton.</a:t>
            </a:r>
          </a:p>
          <a:p>
            <a:pPr lvl="1"/>
            <a:r>
              <a:rPr lang="en-US" sz="2000" dirty="0" smtClean="0"/>
              <a:t>The lepton collider on the other hand </a:t>
            </a:r>
            <a:r>
              <a:rPr lang="en-US" sz="2000" dirty="0" err="1" smtClean="0"/>
              <a:t>oers</a:t>
            </a:r>
            <a:r>
              <a:rPr lang="en-US" sz="2000" dirty="0" smtClean="0"/>
              <a:t> clean production of charged pairs with a cross section comparable to </a:t>
            </a:r>
            <a:r>
              <a:rPr lang="en-US" sz="2000" dirty="0" smtClean="0">
                <a:sym typeface="Symbol"/>
              </a:rPr>
              <a:t></a:t>
            </a:r>
            <a:r>
              <a:rPr lang="en-US" sz="2000" baseline="-25000" dirty="0" smtClean="0"/>
              <a:t>QCD</a:t>
            </a:r>
            <a:r>
              <a:rPr lang="en-US" sz="2000" dirty="0" smtClean="0"/>
              <a:t> =100/s </a:t>
            </a:r>
            <a:r>
              <a:rPr lang="en-US" sz="2000" dirty="0" err="1" smtClean="0"/>
              <a:t>fb</a:t>
            </a:r>
            <a:r>
              <a:rPr lang="en-US" sz="2000" dirty="0" smtClean="0"/>
              <a:t> where s is the energy squared in TeV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.</a:t>
            </a:r>
            <a:endParaRPr lang="en-US" sz="2000" baseline="30000" dirty="0" smtClean="0"/>
          </a:p>
          <a:p>
            <a:pPr lvl="1"/>
            <a:endParaRPr lang="en-US" sz="2000" dirty="0" smtClean="0"/>
          </a:p>
          <a:p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219200" y="6324600"/>
            <a:ext cx="746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ym typeface="Symbol"/>
                <a:hlinkClick r:id="rId2" action="ppaction://hlinkfile"/>
              </a:rPr>
              <a:t></a:t>
            </a:r>
            <a:r>
              <a:rPr lang="en-US" sz="1400" baseline="30000" dirty="0" smtClean="0">
                <a:hlinkClick r:id="rId2" action="ppaction://hlinkfile"/>
              </a:rPr>
              <a:t>+</a:t>
            </a:r>
            <a:r>
              <a:rPr lang="en-US" sz="1400" dirty="0" smtClean="0">
                <a:hlinkClick r:id="rId2" action="ppaction://hlinkfile"/>
              </a:rPr>
              <a:t>-</a:t>
            </a:r>
            <a:r>
              <a:rPr lang="en-US" sz="1400" dirty="0" smtClean="0">
                <a:sym typeface="Symbol"/>
                <a:hlinkClick r:id="rId2" action="ppaction://hlinkfile"/>
              </a:rPr>
              <a:t>  </a:t>
            </a:r>
            <a:r>
              <a:rPr lang="en-US" sz="1400" baseline="30000" dirty="0" smtClean="0">
                <a:hlinkClick r:id="rId2" action="ppaction://hlinkfile"/>
              </a:rPr>
              <a:t>-</a:t>
            </a:r>
            <a:r>
              <a:rPr lang="en-US" sz="1400" dirty="0" smtClean="0">
                <a:hlinkClick r:id="rId2" action="ppaction://hlinkfile"/>
              </a:rPr>
              <a:t> Collider: a Feasibility Study</a:t>
            </a:r>
            <a:r>
              <a:rPr lang="en-US" sz="1400" dirty="0" smtClean="0"/>
              <a:t>, submitted to the Snowmass96 workshop proceedings.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6336268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85175" cy="1431925"/>
          </a:xfrm>
        </p:spPr>
        <p:txBody>
          <a:bodyPr/>
          <a:lstStyle/>
          <a:p>
            <a:r>
              <a:rPr lang="en-US" sz="2800" dirty="0" smtClean="0"/>
              <a:t>Recent Collider design work:</a:t>
            </a:r>
            <a:br>
              <a:rPr lang="en-US" sz="2800" dirty="0" smtClean="0"/>
            </a:br>
            <a:r>
              <a:rPr lang="en-US" sz="2800" dirty="0" smtClean="0"/>
              <a:t>Y. </a:t>
            </a:r>
            <a:r>
              <a:rPr lang="en-US" sz="2800" dirty="0" err="1" smtClean="0"/>
              <a:t>Alexahin</a:t>
            </a:r>
            <a:r>
              <a:rPr lang="en-US" sz="2800" dirty="0" smtClean="0"/>
              <a:t> and E. </a:t>
            </a:r>
            <a:r>
              <a:rPr lang="en-US" sz="2800" dirty="0" err="1" smtClean="0"/>
              <a:t>Gian-felice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Borrows heavily from </a:t>
            </a:r>
          </a:p>
          <a:p>
            <a:pPr>
              <a:buNone/>
            </a:pPr>
            <a:r>
              <a:rPr lang="en-US" sz="2000" dirty="0" err="1" smtClean="0"/>
              <a:t>Oide</a:t>
            </a:r>
            <a:r>
              <a:rPr lang="en-US" sz="2000" dirty="0" smtClean="0"/>
              <a:t> design where </a:t>
            </a:r>
            <a:r>
              <a:rPr lang="en-US" sz="2000" dirty="0" smtClean="0">
                <a:sym typeface="Symbol"/>
              </a:rPr>
              <a:t></a:t>
            </a:r>
            <a:r>
              <a:rPr lang="en-US" sz="2000" baseline="-25000" dirty="0" smtClean="0">
                <a:sym typeface="Symbol"/>
              </a:rPr>
              <a:t>y</a:t>
            </a:r>
            <a:r>
              <a:rPr lang="en-US" sz="2000" dirty="0" smtClean="0">
                <a:sym typeface="Symbol"/>
              </a:rPr>
              <a:t>&gt;&gt;</a:t>
            </a:r>
            <a:r>
              <a:rPr lang="en-US" sz="2000" dirty="0" smtClean="0">
                <a:sym typeface="Symbol"/>
              </a:rPr>
              <a:t> </a:t>
            </a:r>
            <a:r>
              <a:rPr lang="en-US" sz="2000" dirty="0" smtClean="0">
                <a:sym typeface="Symbol"/>
              </a:rPr>
              <a:t></a:t>
            </a:r>
            <a:r>
              <a:rPr lang="en-US" sz="2000" baseline="-25000" dirty="0" smtClean="0">
                <a:sym typeface="Symbol"/>
              </a:rPr>
              <a:t>x</a:t>
            </a:r>
            <a:r>
              <a:rPr lang="en-US" sz="2000" dirty="0" smtClean="0">
                <a:sym typeface="Symbol"/>
              </a:rPr>
              <a:t>; hence</a:t>
            </a:r>
          </a:p>
          <a:p>
            <a:pPr>
              <a:buNone/>
            </a:pPr>
            <a:r>
              <a:rPr lang="en-US" sz="2000" dirty="0" smtClean="0">
                <a:sym typeface="Symbol"/>
              </a:rPr>
              <a:t>Chromaticity is large in one plane</a:t>
            </a:r>
          </a:p>
          <a:p>
            <a:pPr>
              <a:buNone/>
            </a:pPr>
            <a:r>
              <a:rPr lang="en-US" sz="2000" dirty="0" smtClean="0">
                <a:sym typeface="Symbol"/>
              </a:rPr>
              <a:t>o</a:t>
            </a:r>
            <a:r>
              <a:rPr lang="en-US" sz="2000" dirty="0" smtClean="0">
                <a:sym typeface="Symbol"/>
              </a:rPr>
              <a:t>nly.</a:t>
            </a:r>
          </a:p>
          <a:p>
            <a:pPr>
              <a:buNone/>
            </a:pPr>
            <a:r>
              <a:rPr lang="en-US" sz="2000" dirty="0" smtClean="0">
                <a:sym typeface="Symbol"/>
              </a:rPr>
              <a:t>The approach and</a:t>
            </a:r>
          </a:p>
          <a:p>
            <a:pPr>
              <a:buNone/>
            </a:pPr>
            <a:r>
              <a:rPr lang="en-US" sz="2000" dirty="0" smtClean="0">
                <a:sym typeface="Symbol"/>
              </a:rPr>
              <a:t>correction scheme is detailed in</a:t>
            </a:r>
          </a:p>
          <a:p>
            <a:pPr>
              <a:buNone/>
            </a:pPr>
            <a:r>
              <a:rPr lang="en-US" sz="2000" dirty="0" smtClean="0">
                <a:sym typeface="Symbol"/>
              </a:rPr>
              <a:t>IPAC10 papers: </a:t>
            </a:r>
          </a:p>
          <a:p>
            <a:r>
              <a:rPr lang="en-US" sz="2000" dirty="0" smtClean="0">
                <a:sym typeface="Symbol"/>
              </a:rPr>
              <a:t>tupeb021/tupeb022</a:t>
            </a:r>
          </a:p>
          <a:p>
            <a:r>
              <a:rPr lang="en-US" sz="2000" dirty="0" smtClean="0">
                <a:sym typeface="Symbol"/>
              </a:rPr>
              <a:t>Has achieved required DA and</a:t>
            </a:r>
          </a:p>
          <a:p>
            <a:r>
              <a:rPr lang="en-US" sz="2000" dirty="0" smtClean="0">
                <a:sym typeface="Symbol"/>
              </a:rPr>
              <a:t>Momentum stability</a:t>
            </a:r>
            <a:endParaRPr lang="en-US" sz="2000" dirty="0" smtClean="0">
              <a:sym typeface="Symbol"/>
            </a:endParaRPr>
          </a:p>
          <a:p>
            <a:endParaRPr lang="en-US" sz="2000" dirty="0" smtClean="0">
              <a:sym typeface="Symbol"/>
            </a:endParaRPr>
          </a:p>
          <a:p>
            <a:pPr>
              <a:buNone/>
            </a:pPr>
            <a:endParaRPr lang="en-US" sz="20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1143000"/>
            <a:ext cx="4214812" cy="249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print"/>
          <a:srcRect t="4478"/>
          <a:stretch>
            <a:fillRect/>
          </a:stretch>
        </p:blipFill>
        <p:spPr bwMode="auto">
          <a:xfrm>
            <a:off x="5334000" y="3657600"/>
            <a:ext cx="32385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Summary of current collider work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Complex correction scheme to achieve required performance.</a:t>
            </a:r>
          </a:p>
          <a:p>
            <a:r>
              <a:rPr lang="en-US" sz="2800" dirty="0" smtClean="0"/>
              <a:t>No </a:t>
            </a:r>
            <a:r>
              <a:rPr lang="en-US" sz="2800" dirty="0" err="1" smtClean="0"/>
              <a:t>quadrupole</a:t>
            </a:r>
            <a:r>
              <a:rPr lang="en-US" sz="2800" dirty="0" smtClean="0"/>
              <a:t> fringe fields in simulation</a:t>
            </a:r>
          </a:p>
          <a:p>
            <a:pPr lvl="1"/>
            <a:r>
              <a:rPr lang="en-US" sz="2400" dirty="0" smtClean="0"/>
              <a:t>This has always been devastating </a:t>
            </a:r>
          </a:p>
          <a:p>
            <a:pPr lvl="1"/>
            <a:r>
              <a:rPr lang="en-US" sz="2400" dirty="0" smtClean="0"/>
              <a:t>No confidence that existing lattices will survive</a:t>
            </a:r>
          </a:p>
          <a:p>
            <a:pPr lvl="1"/>
            <a:r>
              <a:rPr lang="en-US" sz="2400" dirty="0" smtClean="0"/>
              <a:t>Asymmetric </a:t>
            </a:r>
            <a:r>
              <a:rPr lang="en-US" sz="2400" dirty="0" err="1" smtClean="0"/>
              <a:t>emittances</a:t>
            </a:r>
            <a:r>
              <a:rPr lang="en-US" sz="2400" dirty="0" smtClean="0"/>
              <a:t> are being investigated.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The rationale for </a:t>
            </a:r>
            <a:r>
              <a:rPr lang="en-US" sz="2800" dirty="0" err="1" smtClean="0"/>
              <a:t>muons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8007350" cy="4191000"/>
          </a:xfrm>
        </p:spPr>
        <p:txBody>
          <a:bodyPr/>
          <a:lstStyle/>
          <a:p>
            <a:r>
              <a:rPr lang="en-US" sz="2400" dirty="0" smtClean="0"/>
              <a:t>Extension of </a:t>
            </a:r>
            <a:r>
              <a:rPr lang="en-US" sz="2400" dirty="0" err="1" smtClean="0"/>
              <a:t>e</a:t>
            </a:r>
            <a:r>
              <a:rPr lang="en-US" sz="2400" baseline="30000" dirty="0" err="1" smtClean="0"/>
              <a:t>+</a:t>
            </a:r>
            <a:r>
              <a:rPr lang="en-US" sz="2400" dirty="0" err="1" smtClean="0"/>
              <a:t>e</a:t>
            </a:r>
            <a:r>
              <a:rPr lang="en-US" sz="2400" baseline="30000" dirty="0" smtClean="0"/>
              <a:t>−</a:t>
            </a:r>
            <a:r>
              <a:rPr lang="en-US" sz="2400" dirty="0" smtClean="0"/>
              <a:t> colliders to multi-</a:t>
            </a:r>
            <a:r>
              <a:rPr lang="en-US" sz="2400" dirty="0" err="1" smtClean="0"/>
              <a:t>TeV</a:t>
            </a:r>
            <a:r>
              <a:rPr lang="en-US" sz="2400" dirty="0" smtClean="0"/>
              <a:t> energies is severely performance-constrained by </a:t>
            </a:r>
            <a:r>
              <a:rPr lang="en-US" sz="2400" dirty="0" err="1" smtClean="0"/>
              <a:t>beamstrahlung</a:t>
            </a:r>
            <a:r>
              <a:rPr lang="en-US" sz="2400" dirty="0" smtClean="0"/>
              <a:t>, and cost-constrained because two full energy </a:t>
            </a:r>
            <a:r>
              <a:rPr lang="en-US" sz="2400" dirty="0" err="1" smtClean="0"/>
              <a:t>linacs</a:t>
            </a:r>
            <a:r>
              <a:rPr lang="en-US" sz="2400" dirty="0" smtClean="0"/>
              <a:t> are required to avoid excessive synchrotron radiation. </a:t>
            </a:r>
          </a:p>
          <a:p>
            <a:r>
              <a:rPr lang="en-US" sz="2400" dirty="0" err="1" smtClean="0"/>
              <a:t>Muons</a:t>
            </a:r>
            <a:r>
              <a:rPr lang="en-US" sz="2400" dirty="0" smtClean="0"/>
              <a:t> (m</a:t>
            </a:r>
            <a:r>
              <a:rPr lang="en-US" sz="2400" baseline="-25000" dirty="0" smtClean="0">
                <a:sym typeface="Symbol"/>
              </a:rPr>
              <a:t></a:t>
            </a:r>
            <a:r>
              <a:rPr lang="en-US" sz="2400" dirty="0" smtClean="0">
                <a:sym typeface="Symbol"/>
              </a:rPr>
              <a:t>/m</a:t>
            </a:r>
            <a:r>
              <a:rPr lang="en-US" sz="2400" baseline="-25000" dirty="0" smtClean="0">
                <a:sym typeface="Symbol"/>
              </a:rPr>
              <a:t>e</a:t>
            </a:r>
            <a:r>
              <a:rPr lang="en-US" sz="2400" dirty="0" smtClean="0"/>
              <a:t>= 207) have negligible </a:t>
            </a:r>
            <a:r>
              <a:rPr lang="en-US" sz="2400" dirty="0" err="1" smtClean="0"/>
              <a:t>beamstrahlung</a:t>
            </a:r>
            <a:r>
              <a:rPr lang="en-US" sz="2400" dirty="0" smtClean="0"/>
              <a:t>, can reach much higher energy than </a:t>
            </a:r>
            <a:r>
              <a:rPr lang="en-US" sz="2400" dirty="0" err="1" smtClean="0"/>
              <a:t>e+e</a:t>
            </a:r>
            <a:r>
              <a:rPr lang="en-US" sz="2400" dirty="0" smtClean="0"/>
              <a:t>− colliders, and can be accelerated /stored in rings with a much smaller radius than a </a:t>
            </a:r>
            <a:r>
              <a:rPr lang="en-US" sz="2400" dirty="0" err="1" smtClean="0"/>
              <a:t>hadron</a:t>
            </a:r>
            <a:r>
              <a:rPr lang="en-US" sz="2400" dirty="0" smtClean="0"/>
              <a:t> collider of comparable energy.</a:t>
            </a:r>
          </a:p>
          <a:p>
            <a:r>
              <a:rPr lang="en-US" sz="2400" dirty="0" smtClean="0"/>
              <a:t>The reduced  </a:t>
            </a:r>
            <a:r>
              <a:rPr lang="en-US" sz="2400" dirty="0" err="1" smtClean="0"/>
              <a:t>beamstrahlung</a:t>
            </a:r>
            <a:r>
              <a:rPr lang="en-US" sz="2400" dirty="0" smtClean="0"/>
              <a:t> and initial state radiation leads to better energy definition of the initial state.</a:t>
            </a:r>
          </a:p>
          <a:p>
            <a:r>
              <a:rPr lang="en-US" sz="2400" dirty="0" smtClean="0"/>
              <a:t>When coupling is proportional to the mass (the s-channel Higgs production), </a:t>
            </a:r>
            <a:r>
              <a:rPr lang="en-US" sz="2400" dirty="0" err="1" smtClean="0"/>
              <a:t>muons</a:t>
            </a:r>
            <a:r>
              <a:rPr lang="en-US" sz="2400" dirty="0" smtClean="0"/>
              <a:t> have an advantage of  (207)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over electrons.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385175" cy="1431925"/>
          </a:xfrm>
        </p:spPr>
        <p:txBody>
          <a:bodyPr/>
          <a:lstStyle/>
          <a:p>
            <a:r>
              <a:rPr lang="en-US" sz="2800" dirty="0" smtClean="0"/>
              <a:t>The technical challenges with </a:t>
            </a:r>
            <a:r>
              <a:rPr lang="en-US" sz="2800" dirty="0" err="1" smtClean="0"/>
              <a:t>muons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007350" cy="4191000"/>
          </a:xfrm>
        </p:spPr>
        <p:txBody>
          <a:bodyPr/>
          <a:lstStyle/>
          <a:p>
            <a:r>
              <a:rPr lang="en-US" sz="2200" dirty="0" err="1" smtClean="0"/>
              <a:t>Muon</a:t>
            </a:r>
            <a:r>
              <a:rPr lang="en-US" sz="2200" dirty="0" smtClean="0"/>
              <a:t> decay with a lifetime of 2:2 x10</a:t>
            </a:r>
            <a:r>
              <a:rPr lang="en-US" sz="2200" baseline="30000" dirty="0" smtClean="0"/>
              <a:t>−6 </a:t>
            </a:r>
            <a:r>
              <a:rPr lang="en-US" sz="2200" dirty="0" smtClean="0"/>
              <a:t>s. </a:t>
            </a:r>
          </a:p>
          <a:p>
            <a:r>
              <a:rPr lang="en-US" sz="2200" dirty="0" err="1" smtClean="0"/>
              <a:t>Muons</a:t>
            </a:r>
            <a:r>
              <a:rPr lang="en-US" sz="2200" dirty="0" smtClean="0"/>
              <a:t> must be accelerated rapidly  to outrace decay: at 2 </a:t>
            </a:r>
            <a:r>
              <a:rPr lang="en-US" sz="2200" dirty="0" err="1" smtClean="0"/>
              <a:t>TeV</a:t>
            </a:r>
            <a:r>
              <a:rPr lang="en-US" sz="2200" dirty="0" smtClean="0"/>
              <a:t> the </a:t>
            </a:r>
            <a:r>
              <a:rPr lang="en-US" sz="2200" dirty="0" err="1" smtClean="0"/>
              <a:t>muon</a:t>
            </a:r>
            <a:r>
              <a:rPr lang="en-US" sz="2200" dirty="0" smtClean="0"/>
              <a:t> lifetime is 0:044 s (sufficient for ~1000 storage-ring collisions).</a:t>
            </a:r>
          </a:p>
          <a:p>
            <a:r>
              <a:rPr lang="en-US" sz="2200" dirty="0" err="1" smtClean="0"/>
              <a:t>Muon</a:t>
            </a:r>
            <a:r>
              <a:rPr lang="en-US" sz="2200" dirty="0" smtClean="0"/>
              <a:t> decay products heat the superconducting magnets of the collider ring and create significant backgrounds in the detector.</a:t>
            </a:r>
          </a:p>
          <a:p>
            <a:r>
              <a:rPr lang="en-US" sz="2200" dirty="0" err="1" smtClean="0"/>
              <a:t>Muons</a:t>
            </a:r>
            <a:r>
              <a:rPr lang="en-US" sz="2200" dirty="0" smtClean="0"/>
              <a:t> are created through </a:t>
            </a:r>
            <a:r>
              <a:rPr lang="en-US" sz="2200" dirty="0" err="1" smtClean="0"/>
              <a:t>pion</a:t>
            </a:r>
            <a:r>
              <a:rPr lang="en-US" sz="2200" dirty="0" smtClean="0"/>
              <a:t> decay into a diffuse phase space, and must be captured and cooled; (conventional stochastic or synchrotron cooling is too slow for </a:t>
            </a:r>
            <a:r>
              <a:rPr lang="en-US" sz="2200" dirty="0" err="1" smtClean="0"/>
              <a:t>muon</a:t>
            </a:r>
            <a:r>
              <a:rPr lang="en-US" sz="2200" dirty="0" smtClean="0"/>
              <a:t> decay</a:t>
            </a:r>
          </a:p>
          <a:p>
            <a:r>
              <a:rPr lang="en-US" sz="2200" dirty="0" err="1" smtClean="0"/>
              <a:t>Muon</a:t>
            </a:r>
            <a:r>
              <a:rPr lang="en-US" sz="2200" dirty="0" smtClean="0"/>
              <a:t> beams will remain larger than electron beams in an </a:t>
            </a:r>
            <a:r>
              <a:rPr lang="en-US" sz="2200" dirty="0" err="1" smtClean="0"/>
              <a:t>e+e</a:t>
            </a:r>
            <a:r>
              <a:rPr lang="en-US" sz="2200" dirty="0" smtClean="0"/>
              <a:t>− collider; smaller, more severe focusing is required for collisions</a:t>
            </a:r>
          </a:p>
          <a:p>
            <a:r>
              <a:rPr lang="en-US" sz="2200" dirty="0" smtClean="0"/>
              <a:t>New technologies are required.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385175" cy="1143000"/>
          </a:xfrm>
        </p:spPr>
        <p:txBody>
          <a:bodyPr/>
          <a:lstStyle/>
          <a:p>
            <a:r>
              <a:rPr lang="en-US" sz="2800" dirty="0" smtClean="0"/>
              <a:t>Collider comparisons</a:t>
            </a:r>
            <a:endParaRPr lang="en-US" sz="2800" dirty="0"/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914400"/>
            <a:ext cx="6477000" cy="5021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09600" y="5943600"/>
            <a:ext cx="822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Comparative </a:t>
            </a:r>
            <a:r>
              <a:rPr lang="en-US" sz="1400" dirty="0"/>
              <a:t>sizes of various proposed high energy colliders </a:t>
            </a:r>
            <a:r>
              <a:rPr lang="en-US" sz="1400" dirty="0" smtClean="0"/>
              <a:t>and FNAL </a:t>
            </a:r>
            <a:r>
              <a:rPr lang="en-US" sz="1400" dirty="0"/>
              <a:t>and BNL sites. The energies in parentheses give for lepton colliders their </a:t>
            </a:r>
            <a:r>
              <a:rPr lang="en-US" sz="1400" dirty="0" err="1"/>
              <a:t>CoM</a:t>
            </a:r>
            <a:r>
              <a:rPr lang="en-US" sz="1400" dirty="0"/>
              <a:t> </a:t>
            </a:r>
            <a:r>
              <a:rPr lang="en-US" sz="1400" dirty="0" smtClean="0"/>
              <a:t>energies and </a:t>
            </a:r>
            <a:r>
              <a:rPr lang="en-US" sz="1400" dirty="0"/>
              <a:t>for </a:t>
            </a:r>
            <a:r>
              <a:rPr lang="en-US" sz="1400" dirty="0" err="1"/>
              <a:t>hadron</a:t>
            </a:r>
            <a:r>
              <a:rPr lang="en-US" sz="1400" dirty="0"/>
              <a:t> colliders the approximate range of </a:t>
            </a:r>
            <a:r>
              <a:rPr lang="en-US" sz="1400" dirty="0" err="1"/>
              <a:t>CoM</a:t>
            </a:r>
            <a:r>
              <a:rPr lang="en-US" sz="1400" dirty="0"/>
              <a:t> energies attainable for hard </a:t>
            </a:r>
            <a:r>
              <a:rPr lang="en-US" sz="1400" dirty="0" err="1" smtClean="0"/>
              <a:t>parton-parton</a:t>
            </a:r>
            <a:r>
              <a:rPr lang="en-US" sz="1400" dirty="0" smtClean="0"/>
              <a:t> collisions</a:t>
            </a:r>
            <a:r>
              <a:rPr lang="en-US" sz="1400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Neutrino Factories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7350" cy="4191000"/>
          </a:xfrm>
        </p:spPr>
        <p:txBody>
          <a:bodyPr/>
          <a:lstStyle/>
          <a:p>
            <a:r>
              <a:rPr lang="en-US" sz="2400" dirty="0" smtClean="0"/>
              <a:t>A Neutrino Factory provides both </a:t>
            </a:r>
            <a:r>
              <a:rPr lang="en-US" sz="2400" i="1" dirty="0" smtClean="0">
                <a:sym typeface="Symbol"/>
              </a:rPr>
              <a:t></a:t>
            </a:r>
            <a:r>
              <a:rPr lang="en-US" sz="2400" i="1" baseline="-25000" dirty="0" smtClean="0"/>
              <a:t>μ</a:t>
            </a:r>
            <a:r>
              <a:rPr lang="en-US" sz="2400" i="1" dirty="0" smtClean="0"/>
              <a:t> and</a:t>
            </a:r>
            <a:r>
              <a:rPr lang="en-US" sz="2400" i="1" dirty="0" smtClean="0">
                <a:sym typeface="Symbol"/>
              </a:rPr>
              <a:t></a:t>
            </a:r>
            <a:r>
              <a:rPr lang="en-US" sz="2400" i="1" baseline="-25000" dirty="0" smtClean="0"/>
              <a:t>e</a:t>
            </a:r>
            <a:r>
              <a:rPr lang="en-US" sz="2400" i="1" dirty="0" smtClean="0"/>
              <a:t> </a:t>
            </a:r>
            <a:r>
              <a:rPr lang="en-US" sz="2400" dirty="0" smtClean="0"/>
              <a:t>beams of equal intensity from a stored</a:t>
            </a:r>
            <a:r>
              <a:rPr lang="en-US" sz="2400" i="1" dirty="0" smtClean="0"/>
              <a:t> μ− </a:t>
            </a:r>
            <a:r>
              <a:rPr lang="en-US" sz="2400" dirty="0" smtClean="0"/>
              <a:t>beam, and their charge-conjugates for a stored </a:t>
            </a:r>
            <a:r>
              <a:rPr lang="en-US" sz="2400" i="1" dirty="0" smtClean="0"/>
              <a:t>μ+ </a:t>
            </a:r>
            <a:r>
              <a:rPr lang="en-US" sz="2400" dirty="0" smtClean="0"/>
              <a:t>beam.</a:t>
            </a:r>
          </a:p>
          <a:p>
            <a:r>
              <a:rPr lang="en-US" sz="2400" dirty="0" smtClean="0"/>
              <a:t> Beams from a Neutrino</a:t>
            </a:r>
            <a:r>
              <a:rPr lang="en-US" sz="2400" i="1" dirty="0" smtClean="0"/>
              <a:t> </a:t>
            </a:r>
            <a:r>
              <a:rPr lang="en-US" sz="2400" dirty="0" smtClean="0"/>
              <a:t>Factory are intense compared to other neutrino sources, have smaller divergence and therefore permit the study of non-oscillation physics at near detectors, and the measurement of structure functions and associated parameters in non-oscillation physics to unprecedented accuracy.</a:t>
            </a:r>
          </a:p>
          <a:p>
            <a:r>
              <a:rPr lang="en-US" sz="2400" dirty="0" smtClean="0"/>
              <a:t>NFs also permit long-baseline experiments that can determine oscillation parameters to unprecedented accuracy.</a:t>
            </a:r>
          </a:p>
          <a:p>
            <a:r>
              <a:rPr lang="en-US" sz="2400" dirty="0" smtClean="0"/>
              <a:t>DIFFERENT PHYSICS, DIFFERENT MACHINE!!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85175" cy="669925"/>
          </a:xfrm>
        </p:spPr>
        <p:txBody>
          <a:bodyPr/>
          <a:lstStyle/>
          <a:p>
            <a:r>
              <a:rPr lang="en-US" sz="2400" dirty="0" smtClean="0"/>
              <a:t>Early Collider and recent NF layouts</a:t>
            </a:r>
            <a:endParaRPr lang="en-US" sz="2400" dirty="0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670" y="547776"/>
            <a:ext cx="4383530" cy="6310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7" name="Picture 3" descr="C:\Users\cjj\Documents\Conferences\FFAG10\ISS_2scale_with_PDoption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3908629" y="1851229"/>
            <a:ext cx="5913277" cy="41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385175" cy="1431925"/>
          </a:xfrm>
        </p:spPr>
        <p:txBody>
          <a:bodyPr/>
          <a:lstStyle/>
          <a:p>
            <a:r>
              <a:rPr lang="en-US" sz="2800" dirty="0" err="1" smtClean="0"/>
              <a:t>Muon</a:t>
            </a:r>
            <a:r>
              <a:rPr lang="en-US" sz="2800" dirty="0" smtClean="0"/>
              <a:t> Colliders and Neutrino Factories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90600"/>
            <a:ext cx="8007350" cy="4191000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/>
              <a:t>The </a:t>
            </a:r>
            <a:r>
              <a:rPr lang="en-US" sz="2400" b="1" dirty="0" smtClean="0"/>
              <a:t>C</a:t>
            </a:r>
            <a:r>
              <a:rPr lang="en-US" sz="2400" b="1" dirty="0" smtClean="0"/>
              <a:t>ollider</a:t>
            </a:r>
            <a:endParaRPr lang="en-US" sz="2400" b="1" dirty="0" smtClean="0"/>
          </a:p>
          <a:p>
            <a:r>
              <a:rPr lang="en-US" sz="2200" dirty="0" smtClean="0"/>
              <a:t>At least 1000x smaller </a:t>
            </a:r>
            <a:r>
              <a:rPr lang="en-US" sz="2200" dirty="0" err="1" smtClean="0"/>
              <a:t>emittances</a:t>
            </a:r>
            <a:r>
              <a:rPr lang="en-US" sz="2200" dirty="0" smtClean="0"/>
              <a:t> </a:t>
            </a:r>
            <a:r>
              <a:rPr lang="en-US" sz="2200" dirty="0" smtClean="0"/>
              <a:t>required, small momentum spread</a:t>
            </a:r>
            <a:endParaRPr lang="en-US" sz="2200" dirty="0" smtClean="0"/>
          </a:p>
          <a:p>
            <a:r>
              <a:rPr lang="en-US" sz="2200" dirty="0" smtClean="0"/>
              <a:t>Single </a:t>
            </a:r>
            <a:r>
              <a:rPr lang="en-US" sz="2200" dirty="0" smtClean="0"/>
              <a:t>circulating bunch of </a:t>
            </a:r>
            <a:r>
              <a:rPr lang="en-US" sz="2200" dirty="0" smtClean="0">
                <a:sym typeface="Symbol"/>
              </a:rPr>
              <a:t></a:t>
            </a:r>
            <a:r>
              <a:rPr lang="en-US" sz="2200" dirty="0" smtClean="0"/>
              <a:t>+ and also </a:t>
            </a:r>
            <a:r>
              <a:rPr lang="en-US" sz="2200" dirty="0" smtClean="0">
                <a:sym typeface="Symbol"/>
              </a:rPr>
              <a:t></a:t>
            </a:r>
            <a:r>
              <a:rPr lang="en-US" sz="2200" dirty="0" smtClean="0"/>
              <a:t>- in </a:t>
            </a:r>
            <a:r>
              <a:rPr lang="en-US" sz="2200" dirty="0" smtClean="0"/>
              <a:t>counter-rotating directions</a:t>
            </a:r>
          </a:p>
          <a:p>
            <a:r>
              <a:rPr lang="en-US" sz="2200" dirty="0" smtClean="0"/>
              <a:t>Collision at a </a:t>
            </a:r>
            <a:r>
              <a:rPr lang="en-US" sz="2200" dirty="0" smtClean="0"/>
              <a:t>single </a:t>
            </a:r>
            <a:r>
              <a:rPr lang="en-US" sz="2200" dirty="0" smtClean="0"/>
              <a:t>point: Interaction Point (IP) in a specially designed insertion (Interaction Region, IR).</a:t>
            </a:r>
          </a:p>
          <a:p>
            <a:r>
              <a:rPr lang="en-US" sz="2200" dirty="0" smtClean="0"/>
              <a:t>Maximize </a:t>
            </a:r>
            <a:r>
              <a:rPr lang="en-US" sz="2200" dirty="0" smtClean="0"/>
              <a:t>luminosity, minimum beam size, maximum divergence in IR</a:t>
            </a:r>
            <a:endParaRPr lang="en-US" sz="2200" dirty="0" smtClean="0"/>
          </a:p>
          <a:p>
            <a:pPr>
              <a:buNone/>
            </a:pPr>
            <a:r>
              <a:rPr lang="en-US" sz="2400" b="1" dirty="0" smtClean="0"/>
              <a:t>Neutrino Factory</a:t>
            </a:r>
            <a:endParaRPr lang="en-US" sz="2400" b="1" dirty="0" smtClean="0"/>
          </a:p>
          <a:p>
            <a:r>
              <a:rPr lang="en-US" sz="2200" dirty="0" smtClean="0"/>
              <a:t>In contrast: large </a:t>
            </a:r>
            <a:r>
              <a:rPr lang="en-US" sz="2200" dirty="0" err="1" smtClean="0"/>
              <a:t>emittances</a:t>
            </a:r>
            <a:r>
              <a:rPr lang="en-US" sz="2200" dirty="0" smtClean="0"/>
              <a:t>, large </a:t>
            </a:r>
            <a:r>
              <a:rPr lang="en-US" sz="2200" dirty="0" err="1" smtClean="0"/>
              <a:t>dp</a:t>
            </a:r>
            <a:r>
              <a:rPr lang="en-US" sz="2200" dirty="0" smtClean="0"/>
              <a:t>/p in circulating beam</a:t>
            </a:r>
          </a:p>
          <a:p>
            <a:r>
              <a:rPr lang="en-US" sz="2200" dirty="0" smtClean="0"/>
              <a:t>Large</a:t>
            </a:r>
            <a:r>
              <a:rPr lang="en-US" sz="2200" dirty="0" smtClean="0"/>
              <a:t> beam, small divergences in long neutrino production (</a:t>
            </a:r>
            <a:r>
              <a:rPr lang="en-US" sz="2200" dirty="0" err="1" smtClean="0"/>
              <a:t>muon</a:t>
            </a:r>
            <a:r>
              <a:rPr lang="en-US" sz="2200" dirty="0" smtClean="0"/>
              <a:t> decay) straight</a:t>
            </a:r>
            <a:endParaRPr lang="en-US" sz="2200" dirty="0" smtClean="0"/>
          </a:p>
          <a:p>
            <a:r>
              <a:rPr lang="en-US" sz="2200" dirty="0" smtClean="0"/>
              <a:t>Bunch train; no collisions, </a:t>
            </a:r>
            <a:r>
              <a:rPr lang="en-US" sz="2200" dirty="0" smtClean="0">
                <a:sym typeface="Symbol"/>
              </a:rPr>
              <a:t></a:t>
            </a:r>
            <a:r>
              <a:rPr lang="en-US" sz="2200" dirty="0" smtClean="0"/>
              <a:t>+/</a:t>
            </a:r>
            <a:r>
              <a:rPr lang="en-US" sz="2200" dirty="0" smtClean="0">
                <a:sym typeface="Symbol"/>
              </a:rPr>
              <a:t></a:t>
            </a:r>
            <a:r>
              <a:rPr lang="en-US" sz="2200" dirty="0" smtClean="0"/>
              <a:t>- generall</a:t>
            </a:r>
            <a:r>
              <a:rPr lang="en-US" sz="2200" dirty="0" smtClean="0"/>
              <a:t>y in the ring independently</a:t>
            </a:r>
            <a:endParaRPr lang="en-US" sz="22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Comments about RLAs </a:t>
            </a:r>
            <a:r>
              <a:rPr lang="en-US" sz="2800" dirty="0" err="1" smtClean="0"/>
              <a:t>vs</a:t>
            </a:r>
            <a:r>
              <a:rPr lang="en-US" sz="2800" dirty="0" smtClean="0"/>
              <a:t> FFAGs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007350" cy="4191000"/>
          </a:xfrm>
        </p:spPr>
        <p:txBody>
          <a:bodyPr/>
          <a:lstStyle/>
          <a:p>
            <a:r>
              <a:rPr lang="en-US" sz="2400" dirty="0" smtClean="0"/>
              <a:t>FFAGs: Large </a:t>
            </a:r>
            <a:r>
              <a:rPr lang="en-US" sz="2400" dirty="0" err="1" smtClean="0"/>
              <a:t>emittances</a:t>
            </a:r>
            <a:r>
              <a:rPr lang="en-US" sz="2400" dirty="0" smtClean="0"/>
              <a:t>, longitudinal phase space distortion</a:t>
            </a:r>
          </a:p>
          <a:p>
            <a:pPr lvl="1"/>
            <a:r>
              <a:rPr lang="en-US" sz="2000" dirty="0" smtClean="0"/>
              <a:t>Does NOT apply to the collider due to much smaller </a:t>
            </a:r>
            <a:r>
              <a:rPr lang="en-US" sz="2000" dirty="0" err="1" smtClean="0"/>
              <a:t>emittances</a:t>
            </a:r>
            <a:r>
              <a:rPr lang="en-US" sz="2000" dirty="0" smtClean="0"/>
              <a:t>, multiple FFAGs can be the upstream accelerator system.</a:t>
            </a:r>
          </a:p>
          <a:p>
            <a:pPr lvl="1"/>
            <a:r>
              <a:rPr lang="en-US" sz="2000" dirty="0" smtClean="0"/>
              <a:t>Recent tune-stable designs may eliminate distortion for the NF.</a:t>
            </a:r>
          </a:p>
          <a:p>
            <a:r>
              <a:rPr lang="en-US" sz="2400" dirty="0" smtClean="0"/>
              <a:t>RLAs capable of only 4 turns due to complexity of switchyard vs. 10-15 turns in a FFAG</a:t>
            </a:r>
          </a:p>
          <a:p>
            <a:pPr lvl="1"/>
            <a:r>
              <a:rPr lang="en-US" sz="2000" dirty="0" smtClean="0"/>
              <a:t>Transverse phase space blow-up issues (over full +/-10-20% momentum spread).  This has not been properly tracked.</a:t>
            </a:r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lass Layer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3437</TotalTime>
  <Words>1569</Words>
  <Application>Microsoft Office PowerPoint</Application>
  <PresentationFormat>On-screen Show (4:3)</PresentationFormat>
  <Paragraphs>124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Glass Layers</vt:lpstr>
      <vt:lpstr>High Energy Muon Colliders</vt:lpstr>
      <vt:lpstr>High Energy Colliders*</vt:lpstr>
      <vt:lpstr>The rationale for muons</vt:lpstr>
      <vt:lpstr>The technical challenges with muons</vt:lpstr>
      <vt:lpstr>Collider comparisons</vt:lpstr>
      <vt:lpstr>Neutrino Factories</vt:lpstr>
      <vt:lpstr>Early Collider and recent NF layouts</vt:lpstr>
      <vt:lpstr>Muon Colliders and Neutrino Factories</vt:lpstr>
      <vt:lpstr>Comments about RLAs vs FFAGs</vt:lpstr>
      <vt:lpstr>Muon Collider luminosity: General</vt:lpstr>
      <vt:lpstr>2x2 TeV Collider Requirements</vt:lpstr>
      <vt:lpstr>Achieving ultra-low 3 mm beta IP</vt:lpstr>
      <vt:lpstr>Chromaticity of Muon IRs</vt:lpstr>
      <vt:lpstr>Chromatic correction</vt:lpstr>
      <vt:lpstr>Chromatic Correction section</vt:lpstr>
      <vt:lpstr>Isochronous condition for Collider</vt:lpstr>
      <vt:lpstr>Isochronous condition continued</vt:lpstr>
      <vt:lpstr>Momentum compaction in the Collider arcs</vt:lpstr>
      <vt:lpstr>Basic parameter comparisons for different designs and *</vt:lpstr>
      <vt:lpstr>Recent Collider design work: Y. Alexahin and E. Gian-felice</vt:lpstr>
      <vt:lpstr>Summary of current collider work</vt:lpstr>
    </vt:vector>
  </TitlesOfParts>
  <Company>Fermilab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20-50 GeV Muon Storage Ring</dc:title>
  <dc:creator>Beams Division</dc:creator>
  <cp:lastModifiedBy>cjj</cp:lastModifiedBy>
  <cp:revision>326</cp:revision>
  <cp:lastPrinted>1601-01-01T00:00:00Z</cp:lastPrinted>
  <dcterms:created xsi:type="dcterms:W3CDTF">2005-12-16T21:46:28Z</dcterms:created>
  <dcterms:modified xsi:type="dcterms:W3CDTF">2010-10-27T05:28:36Z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