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69" r:id="rId4"/>
    <p:sldId id="257" r:id="rId5"/>
    <p:sldId id="258" r:id="rId6"/>
    <p:sldId id="260" r:id="rId7"/>
    <p:sldId id="261" r:id="rId8"/>
    <p:sldId id="270" r:id="rId9"/>
    <p:sldId id="266" r:id="rId10"/>
    <p:sldId id="267" r:id="rId11"/>
    <p:sldId id="276" r:id="rId12"/>
    <p:sldId id="262" r:id="rId13"/>
    <p:sldId id="263" r:id="rId14"/>
    <p:sldId id="264" r:id="rId15"/>
    <p:sldId id="273" r:id="rId16"/>
    <p:sldId id="271" r:id="rId17"/>
    <p:sldId id="272" r:id="rId18"/>
    <p:sldId id="275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94709"/>
  </p:normalViewPr>
  <p:slideViewPr>
    <p:cSldViewPr snapToGrid="0" snapToObjects="1">
      <p:cViewPr varScale="1">
        <p:scale>
          <a:sx n="67" d="100"/>
          <a:sy n="67" d="100"/>
        </p:scale>
        <p:origin x="200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9966C-AB01-844F-80E5-32A31B394C7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C817F-D55E-D845-94BE-B2E037F38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6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C817F-D55E-D845-94BE-B2E037F384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56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C817F-D55E-D845-94BE-B2E037F384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24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C817F-D55E-D845-94BE-B2E037F384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83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C817F-D55E-D845-94BE-B2E037F384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34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CB92D-CBFC-F049-9B00-0AD6F1891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EB842-EF79-3746-AF66-E48F3C0E7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2366A-D6AE-A24E-8C9E-723D750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5FA4-5032-C240-AA03-A31C3B45851E}" type="datetime1">
              <a:rPr lang="en-GB" smtClean="0"/>
              <a:t>18/06/2019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98D61-FF29-4048-B428-FF12FE35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7B716-4022-2E4E-9D04-574753A9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1D2F6-31C1-1F4F-9D90-91829BB7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1DFEC-F890-0749-9B2F-9B11081C2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D9A19-8BA7-7C45-953A-70F159CC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8B4D-E84D-8D4D-8D01-66AFC83C4C88}" type="datetime1">
              <a:rPr lang="en-GB" smtClean="0"/>
              <a:t>18/06/2019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7DD7D-0769-3B45-AF64-C6BBC53B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F7424-EFED-5245-808E-CA28770B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7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7BA347-5EB6-E140-98BE-BC8C5FA795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4D4D5-A7C2-FB4A-93C5-A0544F9E1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446A7-D315-0A42-80BA-A6CE709FC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96BE-7D0A-394C-98AD-0785B8B7E592}" type="datetime1">
              <a:rPr lang="en-GB" smtClean="0"/>
              <a:t>18/06/2019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5729C-1F1D-7847-A9BA-BD8ACD28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567EF-F83D-5245-BB94-A4001544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FE1A-67EB-0446-AA95-F5DE99757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D7B68-AA0B-5B4E-82D8-35579C22F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BA142-E4DA-F84F-AB17-04158B01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061A-09C8-4D46-A7A0-8AE1E14468B9}" type="datetime1">
              <a:rPr lang="en-GB" smtClean="0"/>
              <a:t>18/06/2019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3CF35-37F5-644F-9089-ECE1BFA2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DCA3D-44F6-3547-9AD0-98661F69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5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E045-1E70-DD48-85D4-1EB4390FE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5EA8E-8A91-5A45-9A3D-6E40E9E0C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A1131-5632-AC4C-BF15-4BBA9E69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8D0E-0275-B24B-8A5F-DE35B205DB23}" type="datetime1">
              <a:rPr lang="en-GB" smtClean="0"/>
              <a:t>18/06/2019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F575D-FC81-8646-9837-3ACA3765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669A8-1BF5-BF49-838E-FA77C804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4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0A88E-3A3E-E243-8606-DF989D80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52F1C-382A-8148-908D-447500C5A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6EEE4-C061-4B4F-BEAF-DE0904456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48A04-2B7B-574E-A7DF-3598820AD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A52A-29DB-1D40-9380-574205D926E4}" type="datetime1">
              <a:rPr lang="en-GB" smtClean="0"/>
              <a:t>18/06/2019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54E45-F474-7148-B8B0-D74D49190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A3BB8-B0AA-FA41-93B2-9D42FC0BB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0D39-AAF4-C24F-995A-F799FF90B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3A044-A157-1644-ABE5-5D48C6CC5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16B41-B3A4-2841-BAD3-5F10D1DDF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466F7-11A8-B045-A1F5-4A93A768E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6B34C1-69EF-8D47-AB46-0EE23F884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37984A-C285-B342-93F8-01CEA795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0B2D-88E5-F345-A6C2-4284504E44E5}" type="datetime1">
              <a:rPr lang="en-GB" smtClean="0"/>
              <a:t>18/06/2019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78508F-DC98-3C48-AB07-E85371330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54E61D-D65E-8747-AE7D-61F732771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9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A1FDB-2B2A-7647-87C8-7E95AB0D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3A4487-9544-D74C-96CF-4A5B20B0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4FEB-EE3A-2A40-9660-5DAD7B9590B9}" type="datetime1">
              <a:rPr lang="en-GB" smtClean="0"/>
              <a:t>18/06/2019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13E457-4F3E-E940-9E92-9F4422D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312B8-BC3F-8943-9FD1-8A38C5A1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EEDBD5-5005-CD41-A48A-09E1F8BC1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33F8-2EAC-0741-8693-28E4C1A0F4BA}" type="datetime1">
              <a:rPr lang="en-GB" smtClean="0"/>
              <a:t>18/06/2019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98485D-685A-B04D-941C-E2ECE242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1C8A4-A16A-3648-B501-BB20F194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8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48097-A19F-CB46-8AF7-A1B6717E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F9961-2E51-154B-B476-FFC871832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0E542-23CD-6548-A69F-E4DD5E02F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71CFA-7F49-4145-8E0A-70D386F9B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CB3F-EE13-DB41-9366-EFF276957CF8}" type="datetime1">
              <a:rPr lang="en-GB" smtClean="0"/>
              <a:t>18/06/2019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60332-5035-6945-BE8A-40BAC415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E4260-3F91-764E-8006-E19B9C34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0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A365D-9B9E-E745-B755-E10DC2B9E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7FDF57-13CE-1B4C-B659-1B3EAE1F29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B6914-12C6-C44B-812C-23570859A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D6093-B013-6643-82CF-5B4C37808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3B9C-6DD0-A642-BB24-05A1F57459DF}" type="datetime1">
              <a:rPr lang="en-GB" smtClean="0"/>
              <a:t>18/06/2019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2E584-5F16-4942-9D59-E43D8ABDF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98A5D-6FE7-6548-BA7F-7BBEE822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8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C0D11A-62AB-0E4D-AA5F-C3B89F620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FAA6E-4C1A-6B4E-9FE5-D5A4B4A57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3EFE9-4676-D440-AFB1-0645F160E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472B3-1512-E74C-AB0E-A4F92380729F}" type="datetime1">
              <a:rPr lang="en-GB" smtClean="0"/>
              <a:t>18/06/2019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7E54A-6861-A44A-BD2C-5A711B7E6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3509F-2375-6A4A-AF32-ECD2F052C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E483-72E6-4540-A9D7-1FA7FDAF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3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C12C-C972-4847-8B91-B503F47BC6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June 13</a:t>
            </a:r>
            <a:r>
              <a:rPr lang="en-US" baseline="30000" dirty="0"/>
              <a:t>th</a:t>
            </a:r>
            <a:r>
              <a:rPr lang="en-US" dirty="0"/>
              <a:t>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BB1816-30C6-814D-897E-B6AFABAFDA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Kelliher, 18/6/2019</a:t>
            </a:r>
          </a:p>
          <a:p>
            <a:r>
              <a:rPr lang="en-US" dirty="0"/>
              <a:t>19/6/2019 update</a:t>
            </a:r>
          </a:p>
        </p:txBody>
      </p:sp>
    </p:spTree>
    <p:extLst>
      <p:ext uri="{BB962C8B-B14F-4D97-AF65-F5344CB8AC3E}">
        <p14:creationId xmlns:p14="http://schemas.microsoft.com/office/powerpoint/2010/main" val="4023910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7D5A1F88-8ED3-254C-8F04-7175015C5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008" y="3241098"/>
            <a:ext cx="4229192" cy="31718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C0F943-B8EB-FD4C-BF27-ADCA78FA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871" y="461275"/>
            <a:ext cx="7658100" cy="1325563"/>
          </a:xfrm>
        </p:spPr>
        <p:txBody>
          <a:bodyPr/>
          <a:lstStyle/>
          <a:p>
            <a:r>
              <a:rPr lang="en-US" dirty="0"/>
              <a:t>Profiles averaged over turns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1E90A6-1C06-0649-A46D-6C37A6BB1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1615672"/>
            <a:ext cx="4488021" cy="3366016"/>
          </a:xfrm>
          <a:prstGeom prst="rect">
            <a:avLst/>
          </a:prstGeom>
        </p:spPr>
      </p:pic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B3394A9F-AA3B-CC43-9F13-0A3784182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519" y="1705054"/>
            <a:ext cx="4184067" cy="3138051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A2F491AB-11BF-EF4B-8479-D2A780E95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008" y="1817"/>
            <a:ext cx="4229192" cy="317189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9033099-B786-9F4C-A1F1-3A1AE4E60F30}"/>
              </a:ext>
            </a:extLst>
          </p:cNvPr>
          <p:cNvSpPr txBox="1"/>
          <p:nvPr/>
        </p:nvSpPr>
        <p:spPr>
          <a:xfrm>
            <a:off x="4610100" y="4824055"/>
            <a:ext cx="3407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&lt;Turn 400-449&gt; (just before jump)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C505F-9C33-0F45-A518-B01D0BFC3801}"/>
              </a:ext>
            </a:extLst>
          </p:cNvPr>
          <p:cNvSpPr txBox="1"/>
          <p:nvPr/>
        </p:nvSpPr>
        <p:spPr>
          <a:xfrm>
            <a:off x="9385366" y="3114014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 50 turns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E75FC6-A55D-0746-AAE3-CEB2813D4FDE}"/>
              </a:ext>
            </a:extLst>
          </p:cNvPr>
          <p:cNvSpPr txBox="1"/>
          <p:nvPr/>
        </p:nvSpPr>
        <p:spPr>
          <a:xfrm>
            <a:off x="9459699" y="6352863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 500 turns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F9E755-4950-E945-9E16-248EF87E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73EAEA-715D-A148-BEC0-34811577A8D6}"/>
              </a:ext>
            </a:extLst>
          </p:cNvPr>
          <p:cNvSpPr txBox="1"/>
          <p:nvPr/>
        </p:nvSpPr>
        <p:spPr>
          <a:xfrm>
            <a:off x="505823" y="5341524"/>
            <a:ext cx="6957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 the average of 50 or 500 profiles on consecutive turns. The error bar shows the standard deviation at each phase.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vertical lines show the location of the maximum in the distribution over the final 500 turns. The corresponding phases range from 24.8 – 28.5 degrees.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9C34CC-D3A1-3C45-85AF-F49E8C959AA8}"/>
              </a:ext>
            </a:extLst>
          </p:cNvPr>
          <p:cNvSpPr txBox="1"/>
          <p:nvPr/>
        </p:nvSpPr>
        <p:spPr>
          <a:xfrm>
            <a:off x="5443535" y="1548352"/>
            <a:ext cx="1731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Maximum at ~16 </a:t>
            </a:r>
            <a:r>
              <a:rPr lang="en-US" sz="1400" dirty="0" err="1">
                <a:solidFill>
                  <a:srgbClr val="FF0000"/>
                </a:solidFill>
              </a:rPr>
              <a:t>deg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EFDD3C-F97A-7741-BF0D-C0808D924069}"/>
              </a:ext>
            </a:extLst>
          </p:cNvPr>
          <p:cNvCxnSpPr/>
          <p:nvPr/>
        </p:nvCxnSpPr>
        <p:spPr>
          <a:xfrm>
            <a:off x="6195820" y="1747081"/>
            <a:ext cx="0" cy="307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885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40DBD-0EEE-BD4B-B5AA-4F254A734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FWHM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61199E-4467-5746-8746-56E6D5187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9350" y="1633538"/>
            <a:ext cx="5801784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95065-985E-3447-A64C-F42E0E04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4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3A07B-1DE7-7F4A-B33F-26CDF4560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Bunch integral (first 2ms)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030F55-C354-5A4C-A8A3-7C87F98C7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61964"/>
            <a:ext cx="5314121" cy="3985590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28DFF85-02E2-034C-A24C-C164FDC51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470" y="1861964"/>
            <a:ext cx="5314120" cy="39855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9E3D12-2A70-6847-86A7-E03D86EFB86E}"/>
              </a:ext>
            </a:extLst>
          </p:cNvPr>
          <p:cNvSpPr txBox="1"/>
          <p:nvPr/>
        </p:nvSpPr>
        <p:spPr>
          <a:xfrm>
            <a:off x="1793185" y="1861964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Phase jump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48AF1C-FE0D-3346-8584-878D7CA9B1C4}"/>
              </a:ext>
            </a:extLst>
          </p:cNvPr>
          <p:cNvSpPr txBox="1"/>
          <p:nvPr/>
        </p:nvSpPr>
        <p:spPr>
          <a:xfrm>
            <a:off x="3086100" y="6419850"/>
            <a:ext cx="94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2A2198-808E-5A43-A8E0-4F8894884778}"/>
              </a:ext>
            </a:extLst>
          </p:cNvPr>
          <p:cNvSpPr txBox="1"/>
          <p:nvPr/>
        </p:nvSpPr>
        <p:spPr>
          <a:xfrm>
            <a:off x="7867650" y="6438900"/>
            <a:ext cx="266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res (same time range)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EDD05-7D6A-034D-90E5-79DA15026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97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3A07B-1DE7-7F4A-B33F-26CDF4560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Bunch integral (full cycle)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030F55-C354-5A4C-A8A3-7C87F98C7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61964"/>
            <a:ext cx="5314120" cy="3985590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28DFF85-02E2-034C-A24C-C164FDC51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470" y="1861964"/>
            <a:ext cx="5314120" cy="39855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48AF1C-FE0D-3346-8584-878D7CA9B1C4}"/>
              </a:ext>
            </a:extLst>
          </p:cNvPr>
          <p:cNvSpPr txBox="1"/>
          <p:nvPr/>
        </p:nvSpPr>
        <p:spPr>
          <a:xfrm>
            <a:off x="3048000" y="6419850"/>
            <a:ext cx="178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res (all data)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2A2198-808E-5A43-A8E0-4F8894884778}"/>
              </a:ext>
            </a:extLst>
          </p:cNvPr>
          <p:cNvSpPr txBox="1"/>
          <p:nvPr/>
        </p:nvSpPr>
        <p:spPr>
          <a:xfrm>
            <a:off x="7101934" y="6419850"/>
            <a:ext cx="369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res (normalized to baseline case)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FA10E-410C-7E44-A2E0-CDD5EAABF47C}"/>
              </a:ext>
            </a:extLst>
          </p:cNvPr>
          <p:cNvSpPr txBox="1"/>
          <p:nvPr/>
        </p:nvSpPr>
        <p:spPr>
          <a:xfrm>
            <a:off x="6152320" y="1690688"/>
            <a:ext cx="6170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mean integral in this range to establish normalization factor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460C54-EA58-E24F-A8E0-47C42FBD81EF}"/>
              </a:ext>
            </a:extLst>
          </p:cNvPr>
          <p:cNvCxnSpPr>
            <a:cxnSpLocks/>
          </p:cNvCxnSpPr>
          <p:nvPr/>
        </p:nvCxnSpPr>
        <p:spPr>
          <a:xfrm flipH="1">
            <a:off x="7140034" y="1919114"/>
            <a:ext cx="1" cy="1338017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12931-C6DF-DC4C-BD6C-4706CCC8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59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3A07B-1DE7-7F4A-B33F-26CDF4560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Bunch integral (first resonance crossing?)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030F55-C354-5A4C-A8A3-7C87F98C7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61964"/>
            <a:ext cx="5314120" cy="3985590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28DFF85-02E2-034C-A24C-C164FDC51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470" y="1861964"/>
            <a:ext cx="5314120" cy="39855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EDC905-47E7-524E-B4D9-88A050E7DF27}"/>
              </a:ext>
            </a:extLst>
          </p:cNvPr>
          <p:cNvSpPr txBox="1"/>
          <p:nvPr/>
        </p:nvSpPr>
        <p:spPr>
          <a:xfrm>
            <a:off x="4939721" y="6488668"/>
            <a:ext cx="270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Zoom around dip at 3.5ms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F69B44-8609-AE49-82A1-02B30B733E53}"/>
              </a:ext>
            </a:extLst>
          </p:cNvPr>
          <p:cNvSpPr txBox="1"/>
          <p:nvPr/>
        </p:nvSpPr>
        <p:spPr>
          <a:xfrm>
            <a:off x="7639050" y="5790404"/>
            <a:ext cx="313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Normalised</a:t>
            </a:r>
            <a:r>
              <a:rPr lang="en-US" dirty="0"/>
              <a:t> as in previous slide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1E0861-8189-3D49-9EB6-FDBCAD9C2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41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77A6C-D4EE-8641-80DC-80E5EE02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Tomography – input data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552821-74D9-8742-868D-FF773413D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116" y="1690688"/>
            <a:ext cx="5039784" cy="37798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8878C-2D47-9442-B340-5C480D53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51584-9075-7240-B24A-3B8777D0995E}"/>
              </a:ext>
            </a:extLst>
          </p:cNvPr>
          <p:cNvSpPr txBox="1"/>
          <p:nvPr/>
        </p:nvSpPr>
        <p:spPr>
          <a:xfrm>
            <a:off x="838200" y="5615582"/>
            <a:ext cx="44558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degree phase jump. </a:t>
            </a:r>
          </a:p>
          <a:p>
            <a:r>
              <a:rPr lang="en-US" dirty="0"/>
              <a:t>Magenta line: Phase at distribution maximum</a:t>
            </a:r>
          </a:p>
          <a:p>
            <a:r>
              <a:rPr lang="en-US" dirty="0"/>
              <a:t>Black line: Symmetric phase.</a:t>
            </a:r>
          </a:p>
          <a:p>
            <a:r>
              <a:rPr lang="en-US" dirty="0"/>
              <a:t>50 MHz noise removed.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D61E7-3D5B-A34B-A198-BB414374DB9C}"/>
              </a:ext>
            </a:extLst>
          </p:cNvPr>
          <p:cNvSpPr txBox="1"/>
          <p:nvPr/>
        </p:nvSpPr>
        <p:spPr>
          <a:xfrm>
            <a:off x="5829300" y="5615582"/>
            <a:ext cx="6368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170 turns starting just after the phase jump in reconstruction.</a:t>
            </a:r>
          </a:p>
          <a:p>
            <a:r>
              <a:rPr lang="en-US" dirty="0"/>
              <a:t>This is roughly half a synchrotron oscillation.</a:t>
            </a:r>
          </a:p>
          <a:p>
            <a:r>
              <a:rPr lang="en-US" dirty="0"/>
              <a:t>Assume the synchronous phase is 24 </a:t>
            </a:r>
            <a:r>
              <a:rPr lang="en-US" dirty="0" err="1"/>
              <a:t>deg</a:t>
            </a:r>
            <a:r>
              <a:rPr lang="en-US" dirty="0"/>
              <a:t>, V = 2.69kV.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6941C818-7996-5745-9EDA-820BD6BBA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900" y="1690688"/>
            <a:ext cx="5039784" cy="37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23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4F8B8-53AF-9440-9D2F-C7C839DB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0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Phase space reconstruction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3CAAFC-39FC-DA42-87AC-B47840E0B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807" y="1062095"/>
            <a:ext cx="3852139" cy="28891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65376-BB27-0C42-84BA-6EB23F59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16</a:t>
            </a:fld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3B18E069-FCAD-224D-8C59-8DE54EAE5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573" y="1113417"/>
            <a:ext cx="3852138" cy="2889104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BDB0EBD8-F61E-5B46-871B-648BED6F8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339" y="1075422"/>
            <a:ext cx="3852138" cy="28891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C9B36F-55F2-0A4C-B509-2B10280F45F5}"/>
              </a:ext>
            </a:extLst>
          </p:cNvPr>
          <p:cNvSpPr txBox="1"/>
          <p:nvPr/>
        </p:nvSpPr>
        <p:spPr>
          <a:xfrm>
            <a:off x="838266" y="992935"/>
            <a:ext cx="2968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1 (just after phase jump)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84CE4F-13FA-F54D-8ED6-3315BBFE2ED4}"/>
              </a:ext>
            </a:extLst>
          </p:cNvPr>
          <p:cNvSpPr txBox="1"/>
          <p:nvPr/>
        </p:nvSpPr>
        <p:spPr>
          <a:xfrm>
            <a:off x="5448737" y="981648"/>
            <a:ext cx="893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26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64816B-DF73-9149-B74D-0145CD9C3C98}"/>
              </a:ext>
            </a:extLst>
          </p:cNvPr>
          <p:cNvSpPr txBox="1"/>
          <p:nvPr/>
        </p:nvSpPr>
        <p:spPr>
          <a:xfrm>
            <a:off x="9476575" y="981648"/>
            <a:ext cx="893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51</a:t>
            </a:r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8F719439-E8CD-4146-B4A4-DA6EC4E08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06" y="3915065"/>
            <a:ext cx="3852138" cy="2889104"/>
          </a:xfrm>
          <a:prstGeom prst="rect">
            <a:avLst/>
          </a:prstGeom>
        </p:spPr>
      </p:pic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7B32E2CF-35A7-5748-98FC-0F23E4AF2C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9329" y="4016588"/>
            <a:ext cx="3852138" cy="2889103"/>
          </a:xfrm>
          <a:prstGeom prst="rect">
            <a:avLst/>
          </a:prstGeom>
        </p:spPr>
      </p:pic>
      <p:pic>
        <p:nvPicPr>
          <p:cNvPr id="16" name="Content Placeholder 5">
            <a:extLst>
              <a:ext uri="{FF2B5EF4-FFF2-40B4-BE49-F238E27FC236}">
                <a16:creationId xmlns:a16="http://schemas.microsoft.com/office/drawing/2014/main" id="{0179963B-CF80-7D4E-AF87-26D3B3421A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7933" y="4002735"/>
            <a:ext cx="3852137" cy="28891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3D04327-F2EB-1C46-890C-FB7CB7357D9E}"/>
              </a:ext>
            </a:extLst>
          </p:cNvPr>
          <p:cNvSpPr txBox="1"/>
          <p:nvPr/>
        </p:nvSpPr>
        <p:spPr>
          <a:xfrm rot="5400000">
            <a:off x="10853224" y="2335307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jump = 0 </a:t>
            </a:r>
            <a:r>
              <a:rPr lang="en-US" dirty="0" err="1"/>
              <a:t>deg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29127D-D563-1344-8D8E-74FC36B8B616}"/>
              </a:ext>
            </a:extLst>
          </p:cNvPr>
          <p:cNvSpPr txBox="1"/>
          <p:nvPr/>
        </p:nvSpPr>
        <p:spPr>
          <a:xfrm rot="5400000">
            <a:off x="10718515" y="5230907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jump = 20 </a:t>
            </a:r>
            <a:r>
              <a:rPr lang="en-US" dirty="0" err="1"/>
              <a:t>deg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F9A6B4-0E2D-0345-906B-099A3BBCEC7C}"/>
              </a:ext>
            </a:extLst>
          </p:cNvPr>
          <p:cNvSpPr txBox="1"/>
          <p:nvPr/>
        </p:nvSpPr>
        <p:spPr>
          <a:xfrm>
            <a:off x="220806" y="53800"/>
            <a:ext cx="2024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dp</a:t>
            </a:r>
            <a:r>
              <a:rPr lang="en-US" dirty="0"/>
              <a:t>/p axis is flipped!</a:t>
            </a:r>
          </a:p>
        </p:txBody>
      </p:sp>
    </p:spTree>
    <p:extLst>
      <p:ext uri="{BB962C8B-B14F-4D97-AF65-F5344CB8AC3E}">
        <p14:creationId xmlns:p14="http://schemas.microsoft.com/office/powerpoint/2010/main" val="1390377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4F8B8-53AF-9440-9D2F-C7C839DB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0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Phase space reconstruction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3CAAFC-39FC-DA42-87AC-B47840E0B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807" y="1062095"/>
            <a:ext cx="3852138" cy="28891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65376-BB27-0C42-84BA-6EB23F59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17</a:t>
            </a:fld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3B18E069-FCAD-224D-8C59-8DE54EAE5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573" y="1113417"/>
            <a:ext cx="3852138" cy="2889103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BDB0EBD8-F61E-5B46-871B-648BED6F8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339" y="1075422"/>
            <a:ext cx="3852137" cy="28891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C9B36F-55F2-0A4C-B509-2B10280F45F5}"/>
              </a:ext>
            </a:extLst>
          </p:cNvPr>
          <p:cNvSpPr txBox="1"/>
          <p:nvPr/>
        </p:nvSpPr>
        <p:spPr>
          <a:xfrm>
            <a:off x="1676466" y="973885"/>
            <a:ext cx="893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76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84CE4F-13FA-F54D-8ED6-3315BBFE2ED4}"/>
              </a:ext>
            </a:extLst>
          </p:cNvPr>
          <p:cNvSpPr txBox="1"/>
          <p:nvPr/>
        </p:nvSpPr>
        <p:spPr>
          <a:xfrm>
            <a:off x="5448737" y="981648"/>
            <a:ext cx="1010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101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64816B-DF73-9149-B74D-0145CD9C3C98}"/>
              </a:ext>
            </a:extLst>
          </p:cNvPr>
          <p:cNvSpPr txBox="1"/>
          <p:nvPr/>
        </p:nvSpPr>
        <p:spPr>
          <a:xfrm>
            <a:off x="9476575" y="981648"/>
            <a:ext cx="1010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126</a:t>
            </a:r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8F719439-E8CD-4146-B4A4-DA6EC4E08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06" y="3915065"/>
            <a:ext cx="3852138" cy="2889103"/>
          </a:xfrm>
          <a:prstGeom prst="rect">
            <a:avLst/>
          </a:prstGeom>
        </p:spPr>
      </p:pic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7B32E2CF-35A7-5748-98FC-0F23E4AF2C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9329" y="4016588"/>
            <a:ext cx="3852137" cy="2889103"/>
          </a:xfrm>
          <a:prstGeom prst="rect">
            <a:avLst/>
          </a:prstGeom>
        </p:spPr>
      </p:pic>
      <p:pic>
        <p:nvPicPr>
          <p:cNvPr id="16" name="Content Placeholder 5">
            <a:extLst>
              <a:ext uri="{FF2B5EF4-FFF2-40B4-BE49-F238E27FC236}">
                <a16:creationId xmlns:a16="http://schemas.microsoft.com/office/drawing/2014/main" id="{0179963B-CF80-7D4E-AF87-26D3B3421A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7933" y="4002735"/>
            <a:ext cx="3852137" cy="28891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3535B82-C572-0949-A35E-AD470F7B1BB7}"/>
              </a:ext>
            </a:extLst>
          </p:cNvPr>
          <p:cNvSpPr txBox="1"/>
          <p:nvPr/>
        </p:nvSpPr>
        <p:spPr>
          <a:xfrm rot="5400000">
            <a:off x="10853224" y="2335307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jump = 0 </a:t>
            </a:r>
            <a:r>
              <a:rPr lang="en-US" dirty="0" err="1"/>
              <a:t>deg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C2951C-1B9B-3E4C-B0CF-102967B2AAF4}"/>
              </a:ext>
            </a:extLst>
          </p:cNvPr>
          <p:cNvSpPr txBox="1"/>
          <p:nvPr/>
        </p:nvSpPr>
        <p:spPr>
          <a:xfrm rot="5400000">
            <a:off x="10718515" y="5230907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jump = 20 </a:t>
            </a:r>
            <a:r>
              <a:rPr lang="en-US" dirty="0" err="1"/>
              <a:t>deg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19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BA06C-C93B-4646-8B98-DFA1BA6B5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peak just after phase jump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A20AB5-81E0-D347-80B6-57B1C0CA09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758854"/>
              </p:ext>
            </p:extLst>
          </p:nvPr>
        </p:nvGraphicFramePr>
        <p:xfrm>
          <a:off x="1409700" y="2606675"/>
          <a:ext cx="85725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834">
                  <a:extLst>
                    <a:ext uri="{9D8B030D-6E8A-4147-A177-3AD203B41FA5}">
                      <a16:colId xmlns:a16="http://schemas.microsoft.com/office/drawing/2014/main" val="3031104622"/>
                    </a:ext>
                  </a:extLst>
                </a:gridCol>
                <a:gridCol w="2472566">
                  <a:extLst>
                    <a:ext uri="{9D8B030D-6E8A-4147-A177-3AD203B41FA5}">
                      <a16:colId xmlns:a16="http://schemas.microsoft.com/office/drawing/2014/main" val="3439219479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1252434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Phase jump applied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Phase [</a:t>
                      </a:r>
                      <a:r>
                        <a:rPr lang="en-US" dirty="0" err="1"/>
                        <a:t>deg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564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798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641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-18.35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381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8214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09EB6-9F5D-CD4B-BD91-79F16708C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11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A671B-82EE-9245-AAC4-3821FC55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57C2A5-B9CA-4F43-8BAE-6D7AC549B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076450"/>
            <a:ext cx="4703235" cy="35274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BA9D0-92F7-4647-9B28-BFF757523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19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620A8529-8BDD-3D47-AFE2-CF7265DE0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035" y="2076450"/>
            <a:ext cx="4703234" cy="3527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9934EE-9A06-E946-A9C0-A3C5D219C565}"/>
              </a:ext>
            </a:extLst>
          </p:cNvPr>
          <p:cNvSpPr txBox="1"/>
          <p:nvPr/>
        </p:nvSpPr>
        <p:spPr>
          <a:xfrm>
            <a:off x="635924" y="5919272"/>
            <a:ext cx="10347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symmetry phase minimum is consistent with where tomography indicates the bunch crosses the axis.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location of the peak continues to move inwards as high amplitude particles reach the axis late.</a:t>
            </a:r>
          </a:p>
        </p:txBody>
      </p:sp>
    </p:spTree>
    <p:extLst>
      <p:ext uri="{BB962C8B-B14F-4D97-AF65-F5344CB8AC3E}">
        <p14:creationId xmlns:p14="http://schemas.microsoft.com/office/powerpoint/2010/main" val="350423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7238-965D-BD42-96F1-EE6CE83E3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Injection time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ADB2FD-7765-C140-A3FF-EF3B40D53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316" y="1690688"/>
            <a:ext cx="5167014" cy="3875261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8EC23E7-BB15-014F-B004-EC160F032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782" y="1690688"/>
            <a:ext cx="5167014" cy="387526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75046-50CA-0144-AD2D-9DA2AD46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2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60E44-3B27-2848-ABBD-BE6DD21A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RF waveform – harmonic components.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D1A208-19E0-9B40-AEA5-5B35D3CEF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61067"/>
            <a:ext cx="4888718" cy="3666538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58B9F48-6018-9A4D-B3B1-B2066291C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918" y="1861066"/>
            <a:ext cx="4888718" cy="366653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7C703-5935-994D-B951-F03D79BDC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1C98C-2673-824F-8FA1-9789502D9146}"/>
              </a:ext>
            </a:extLst>
          </p:cNvPr>
          <p:cNvSpPr txBox="1"/>
          <p:nvPr/>
        </p:nvSpPr>
        <p:spPr>
          <a:xfrm>
            <a:off x="556591" y="5527604"/>
            <a:ext cx="10797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RF voltage amplitude = +/- 2.69kV assuming a gain of x1000.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Assuming this voltage and a fixed energy gain 4*sin(20 </a:t>
            </a:r>
            <a:r>
              <a:rPr lang="en-US" dirty="0" err="1"/>
              <a:t>deg</a:t>
            </a:r>
            <a:r>
              <a:rPr lang="en-US" dirty="0"/>
              <a:t>) – the synchronous phase is 30.57 </a:t>
            </a:r>
            <a:r>
              <a:rPr lang="en-US" dirty="0" err="1"/>
              <a:t>deg</a:t>
            </a:r>
            <a:r>
              <a:rPr lang="en-US" dirty="0"/>
              <a:t> (ignoring multi-harmonic effects).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directly on the measured waveform the synchronous phase is about 24 degrees.</a:t>
            </a:r>
          </a:p>
        </p:txBody>
      </p:sp>
    </p:spTree>
    <p:extLst>
      <p:ext uri="{BB962C8B-B14F-4D97-AF65-F5344CB8AC3E}">
        <p14:creationId xmlns:p14="http://schemas.microsoft.com/office/powerpoint/2010/main" val="284161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712EB-0784-A746-BADB-8C7E743DE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list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DCD108-F66F-FE40-B505-AFF450E934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953566"/>
              </p:ext>
            </p:extLst>
          </p:nvPr>
        </p:nvGraphicFramePr>
        <p:xfrm>
          <a:off x="838200" y="1825625"/>
          <a:ext cx="10515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67032988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0557543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6178740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2536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Experiment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Phase jump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Scope time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Scope time res [ns]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50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314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378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97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540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05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6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233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12530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A71D6D-3584-2045-B145-BAC312EA9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0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EFA0E6-B393-F94F-90E5-ED356083E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889" y="-23047"/>
            <a:ext cx="4455998" cy="3341998"/>
          </a:xfr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D48EB4E1-A34D-7F4B-BC85-715C17E05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855" y="-39758"/>
            <a:ext cx="4455997" cy="3341998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AD12D5C-1AED-204A-B789-39E0D50F2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854" y="3153586"/>
            <a:ext cx="4455997" cy="3341997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72CAF9D-F5AD-5D4B-9FD3-1ADCC83D3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91" y="3227912"/>
            <a:ext cx="4455996" cy="33419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661D81-4CDB-6C4A-B121-E9DFA34506B4}"/>
              </a:ext>
            </a:extLst>
          </p:cNvPr>
          <p:cNvSpPr txBox="1"/>
          <p:nvPr/>
        </p:nvSpPr>
        <p:spPr>
          <a:xfrm rot="16200000">
            <a:off x="286093" y="1340175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 </a:t>
            </a:r>
            <a:r>
              <a:rPr lang="en-US" sz="2800" dirty="0" err="1"/>
              <a:t>deg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F3B6FF-C063-2349-9A9C-A8B8345530BD}"/>
              </a:ext>
            </a:extLst>
          </p:cNvPr>
          <p:cNvSpPr txBox="1"/>
          <p:nvPr/>
        </p:nvSpPr>
        <p:spPr>
          <a:xfrm rot="16200000">
            <a:off x="-137727" y="4219329"/>
            <a:ext cx="204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-20 </a:t>
            </a:r>
            <a:r>
              <a:rPr lang="en-US" sz="2800" dirty="0" err="1"/>
              <a:t>deg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D93FFC-13C8-6147-9B0C-DBEC9ACFDAB8}"/>
              </a:ext>
            </a:extLst>
          </p:cNvPr>
          <p:cNvSpPr txBox="1"/>
          <p:nvPr/>
        </p:nvSpPr>
        <p:spPr>
          <a:xfrm rot="16200000">
            <a:off x="8469931" y="4173749"/>
            <a:ext cx="204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 </a:t>
            </a:r>
            <a:r>
              <a:rPr lang="en-US" sz="2800" dirty="0" err="1"/>
              <a:t>deg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F0C64A-D4FE-2F46-A992-7C01052AB9FA}"/>
              </a:ext>
            </a:extLst>
          </p:cNvPr>
          <p:cNvSpPr txBox="1"/>
          <p:nvPr/>
        </p:nvSpPr>
        <p:spPr>
          <a:xfrm rot="16200000">
            <a:off x="8542822" y="736732"/>
            <a:ext cx="204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 </a:t>
            </a:r>
            <a:r>
              <a:rPr lang="en-US" sz="2800" dirty="0" err="1"/>
              <a:t>deg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E56F76-35B7-1F40-95CF-2DDDEFC1764D}"/>
              </a:ext>
            </a:extLst>
          </p:cNvPr>
          <p:cNvSpPr txBox="1"/>
          <p:nvPr/>
        </p:nvSpPr>
        <p:spPr>
          <a:xfrm rot="16200000">
            <a:off x="10820345" y="2787370"/>
            <a:ext cx="212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resolution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6CE503-3108-294E-987D-AA0CFE1F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79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EFA0E6-B393-F94F-90E5-ED356083E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889" y="-23047"/>
            <a:ext cx="4455997" cy="3341998"/>
          </a:xfr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D48EB4E1-A34D-7F4B-BC85-715C17E05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855" y="-39758"/>
            <a:ext cx="4455997" cy="3341997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AD12D5C-1AED-204A-B789-39E0D50F2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854" y="3153586"/>
            <a:ext cx="4455996" cy="3341997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72CAF9D-F5AD-5D4B-9FD3-1ADCC83D3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91" y="3227912"/>
            <a:ext cx="4455996" cy="33419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661D81-4CDB-6C4A-B121-E9DFA34506B4}"/>
              </a:ext>
            </a:extLst>
          </p:cNvPr>
          <p:cNvSpPr txBox="1"/>
          <p:nvPr/>
        </p:nvSpPr>
        <p:spPr>
          <a:xfrm rot="16200000">
            <a:off x="286093" y="1340175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 </a:t>
            </a:r>
            <a:r>
              <a:rPr lang="en-US" sz="2800" dirty="0" err="1"/>
              <a:t>deg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F3B6FF-C063-2349-9A9C-A8B8345530BD}"/>
              </a:ext>
            </a:extLst>
          </p:cNvPr>
          <p:cNvSpPr txBox="1"/>
          <p:nvPr/>
        </p:nvSpPr>
        <p:spPr>
          <a:xfrm rot="16200000">
            <a:off x="-137727" y="4219329"/>
            <a:ext cx="204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-20 </a:t>
            </a:r>
            <a:r>
              <a:rPr lang="en-US" sz="2800" dirty="0" err="1"/>
              <a:t>deg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D93FFC-13C8-6147-9B0C-DBEC9ACFDAB8}"/>
              </a:ext>
            </a:extLst>
          </p:cNvPr>
          <p:cNvSpPr txBox="1"/>
          <p:nvPr/>
        </p:nvSpPr>
        <p:spPr>
          <a:xfrm rot="16200000">
            <a:off x="8469931" y="4173749"/>
            <a:ext cx="204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 </a:t>
            </a:r>
            <a:r>
              <a:rPr lang="en-US" sz="2800" dirty="0" err="1"/>
              <a:t>deg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F0C64A-D4FE-2F46-A992-7C01052AB9FA}"/>
              </a:ext>
            </a:extLst>
          </p:cNvPr>
          <p:cNvSpPr txBox="1"/>
          <p:nvPr/>
        </p:nvSpPr>
        <p:spPr>
          <a:xfrm rot="16200000">
            <a:off x="8542822" y="736732"/>
            <a:ext cx="204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 </a:t>
            </a:r>
            <a:r>
              <a:rPr lang="en-US" sz="2800" dirty="0" err="1"/>
              <a:t>deg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E56F76-35B7-1F40-95CF-2DDDEFC1764D}"/>
              </a:ext>
            </a:extLst>
          </p:cNvPr>
          <p:cNvSpPr txBox="1"/>
          <p:nvPr/>
        </p:nvSpPr>
        <p:spPr>
          <a:xfrm rot="16200000">
            <a:off x="10037639" y="2957164"/>
            <a:ext cx="369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resolution data (from 0.33ms)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4B34D6-53E6-454A-942A-34EB42C4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0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3A07B-1DE7-7F4A-B33F-26CDF4560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Symmetric phase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030F55-C354-5A4C-A8A3-7C87F98C7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61964"/>
            <a:ext cx="5314121" cy="3985591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28DFF85-02E2-034C-A24C-C164FDC51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470" y="1861964"/>
            <a:ext cx="5314121" cy="39855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1BEB63-6820-4B41-A81D-6B6381702AB3}"/>
              </a:ext>
            </a:extLst>
          </p:cNvPr>
          <p:cNvSpPr txBox="1"/>
          <p:nvPr/>
        </p:nvSpPr>
        <p:spPr>
          <a:xfrm>
            <a:off x="7940183" y="1869310"/>
            <a:ext cx="2591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Zoom around phase jump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6D0FA-8333-D540-A38C-E458C1A318D6}"/>
              </a:ext>
            </a:extLst>
          </p:cNvPr>
          <p:cNvSpPr txBox="1"/>
          <p:nvPr/>
        </p:nvSpPr>
        <p:spPr>
          <a:xfrm>
            <a:off x="3100180" y="6375630"/>
            <a:ext cx="4194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“Symmetric phase” is found by  </a:t>
            </a:r>
            <a:r>
              <a:rPr lang="en-US" dirty="0" err="1"/>
              <a:t>minimising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B085B2-3DA5-1B46-A60A-CD5E11592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083" y="6174506"/>
            <a:ext cx="2358633" cy="8096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9E3D12-2A70-6847-86A7-E03D86EFB86E}"/>
              </a:ext>
            </a:extLst>
          </p:cNvPr>
          <p:cNvSpPr txBox="1"/>
          <p:nvPr/>
        </p:nvSpPr>
        <p:spPr>
          <a:xfrm>
            <a:off x="1736035" y="1861964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Phase jump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E6391A-6C4B-A040-80FC-1B5FFDFB807D}"/>
              </a:ext>
            </a:extLst>
          </p:cNvPr>
          <p:cNvCxnSpPr>
            <a:cxnSpLocks/>
          </p:cNvCxnSpPr>
          <p:nvPr/>
        </p:nvCxnSpPr>
        <p:spPr>
          <a:xfrm flipH="1">
            <a:off x="2273973" y="2174146"/>
            <a:ext cx="1" cy="1338017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23D633-93DE-AB49-B752-B827711D525A}"/>
              </a:ext>
            </a:extLst>
          </p:cNvPr>
          <p:cNvCxnSpPr>
            <a:cxnSpLocks/>
          </p:cNvCxnSpPr>
          <p:nvPr/>
        </p:nvCxnSpPr>
        <p:spPr>
          <a:xfrm flipH="1">
            <a:off x="8655724" y="2245988"/>
            <a:ext cx="1" cy="1118162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3522B-9AAE-A443-9FD5-2EE31DC4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64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2AF07-8F9E-AC43-AF6C-F1F566960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365125"/>
            <a:ext cx="11873947" cy="1325563"/>
          </a:xfrm>
        </p:spPr>
        <p:txBody>
          <a:bodyPr/>
          <a:lstStyle/>
          <a:p>
            <a:r>
              <a:rPr lang="en-US" dirty="0"/>
              <a:t>Bunch monitor profiles before/after phase jump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E003DC-AE9A-464D-9D7D-92F09793D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9821" y="1690688"/>
            <a:ext cx="5801784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7FB03-A3A7-6848-9BB2-EC9C7215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3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F943-B8EB-FD4C-BF27-ADCA78FA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Profiles at select turns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1354E85-33F0-2341-BFB0-7BC29A132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279" y="1747838"/>
            <a:ext cx="5314121" cy="398559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39B13D-FA1F-4B41-B7AF-BFD223897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58" y="1747838"/>
            <a:ext cx="5314120" cy="39855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6E832C-6464-C04F-9984-ED1F77F790DC}"/>
              </a:ext>
            </a:extLst>
          </p:cNvPr>
          <p:cNvSpPr txBox="1"/>
          <p:nvPr/>
        </p:nvSpPr>
        <p:spPr>
          <a:xfrm>
            <a:off x="5410200" y="3733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145E1EF-7BE2-C14A-881B-38A6511A9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58" y="1804988"/>
            <a:ext cx="5314120" cy="39855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6199A4-6C22-8A47-856A-7CBF73D1303E}"/>
              </a:ext>
            </a:extLst>
          </p:cNvPr>
          <p:cNvSpPr txBox="1"/>
          <p:nvPr/>
        </p:nvSpPr>
        <p:spPr>
          <a:xfrm>
            <a:off x="5372100" y="37909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DEE22E-AD01-2E48-AB89-48C72C05E032}"/>
              </a:ext>
            </a:extLst>
          </p:cNvPr>
          <p:cNvSpPr txBox="1"/>
          <p:nvPr/>
        </p:nvSpPr>
        <p:spPr>
          <a:xfrm>
            <a:off x="5353050" y="32194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7DBC9F-0AB6-1843-B7A1-65F7D48EBB23}"/>
              </a:ext>
            </a:extLst>
          </p:cNvPr>
          <p:cNvSpPr txBox="1"/>
          <p:nvPr/>
        </p:nvSpPr>
        <p:spPr>
          <a:xfrm>
            <a:off x="5353050" y="270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4694B-F8C5-B543-98EA-471835006BF3}"/>
              </a:ext>
            </a:extLst>
          </p:cNvPr>
          <p:cNvSpPr txBox="1"/>
          <p:nvPr/>
        </p:nvSpPr>
        <p:spPr>
          <a:xfrm>
            <a:off x="10800520" y="25336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49A755-35A0-024B-A7BD-C82182FC6777}"/>
              </a:ext>
            </a:extLst>
          </p:cNvPr>
          <p:cNvSpPr txBox="1"/>
          <p:nvPr/>
        </p:nvSpPr>
        <p:spPr>
          <a:xfrm>
            <a:off x="10800520" y="3549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3EBC9-4229-044D-B88C-43277D46324D}"/>
              </a:ext>
            </a:extLst>
          </p:cNvPr>
          <p:cNvSpPr txBox="1"/>
          <p:nvPr/>
        </p:nvSpPr>
        <p:spPr>
          <a:xfrm>
            <a:off x="10800520" y="46412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617F2F-9945-6E4B-9C8C-8E8D475BF186}"/>
              </a:ext>
            </a:extLst>
          </p:cNvPr>
          <p:cNvSpPr txBox="1"/>
          <p:nvPr/>
        </p:nvSpPr>
        <p:spPr>
          <a:xfrm>
            <a:off x="838200" y="6031944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profiles look more peaked with a positive phase jump (2 and 3). However, note the difference just before the phase jump (1).</a:t>
            </a:r>
          </a:p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FBADAD4-42A9-BB48-AF6E-3700ECE8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483-72E6-4540-A9D7-1FA7FDAF69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15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7667</TotalTime>
  <Words>546</Words>
  <Application>Microsoft Macintosh PowerPoint</Application>
  <PresentationFormat>Widescreen</PresentationFormat>
  <Paragraphs>149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June 13th experiment</vt:lpstr>
      <vt:lpstr>Injection time</vt:lpstr>
      <vt:lpstr>RF waveform – harmonic components.</vt:lpstr>
      <vt:lpstr>Data list</vt:lpstr>
      <vt:lpstr>PowerPoint Presentation</vt:lpstr>
      <vt:lpstr>PowerPoint Presentation</vt:lpstr>
      <vt:lpstr>Symmetric phase</vt:lpstr>
      <vt:lpstr>Bunch monitor profiles before/after phase jump</vt:lpstr>
      <vt:lpstr>Profiles at select turns</vt:lpstr>
      <vt:lpstr>Profiles averaged over turns</vt:lpstr>
      <vt:lpstr>FWHM</vt:lpstr>
      <vt:lpstr>Bunch integral (first 2ms)</vt:lpstr>
      <vt:lpstr>Bunch integral (full cycle)</vt:lpstr>
      <vt:lpstr>Bunch integral (first resonance crossing?)</vt:lpstr>
      <vt:lpstr>Tomography – input data</vt:lpstr>
      <vt:lpstr>Phase space reconstruction</vt:lpstr>
      <vt:lpstr>Phase space reconstruction</vt:lpstr>
      <vt:lpstr>Location of peak just after phase jump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June 13th experiment</dc:title>
  <dc:creator>David Kelliher</dc:creator>
  <cp:lastModifiedBy>David Kelliher</cp:lastModifiedBy>
  <cp:revision>135</cp:revision>
  <dcterms:created xsi:type="dcterms:W3CDTF">2019-06-14T12:59:07Z</dcterms:created>
  <dcterms:modified xsi:type="dcterms:W3CDTF">2019-06-20T14:33:04Z</dcterms:modified>
</cp:coreProperties>
</file>